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sldIdLst>
    <p:sldId id="256" r:id="rId2"/>
    <p:sldId id="285" r:id="rId3"/>
    <p:sldId id="294" r:id="rId4"/>
    <p:sldId id="304" r:id="rId5"/>
    <p:sldId id="292" r:id="rId6"/>
    <p:sldId id="293" r:id="rId7"/>
    <p:sldId id="286" r:id="rId8"/>
    <p:sldId id="288" r:id="rId9"/>
    <p:sldId id="404" r:id="rId10"/>
    <p:sldId id="289" r:id="rId11"/>
    <p:sldId id="405" r:id="rId12"/>
    <p:sldId id="290" r:id="rId13"/>
    <p:sldId id="291" r:id="rId14"/>
    <p:sldId id="300" r:id="rId15"/>
    <p:sldId id="301" r:id="rId16"/>
    <p:sldId id="258" r:id="rId17"/>
    <p:sldId id="260" r:id="rId18"/>
    <p:sldId id="261" r:id="rId19"/>
    <p:sldId id="262" r:id="rId20"/>
    <p:sldId id="264" r:id="rId21"/>
    <p:sldId id="295" r:id="rId22"/>
    <p:sldId id="303" r:id="rId23"/>
    <p:sldId id="296" r:id="rId24"/>
    <p:sldId id="297" r:id="rId25"/>
    <p:sldId id="310" r:id="rId26"/>
    <p:sldId id="281" r:id="rId27"/>
    <p:sldId id="278" r:id="rId28"/>
    <p:sldId id="280" r:id="rId29"/>
    <p:sldId id="330" r:id="rId30"/>
    <p:sldId id="333" r:id="rId31"/>
    <p:sldId id="332" r:id="rId32"/>
    <p:sldId id="334" r:id="rId33"/>
    <p:sldId id="311" r:id="rId34"/>
    <p:sldId id="314" r:id="rId35"/>
    <p:sldId id="259" r:id="rId36"/>
    <p:sldId id="312" r:id="rId37"/>
    <p:sldId id="400" r:id="rId38"/>
    <p:sldId id="399" r:id="rId39"/>
    <p:sldId id="313" r:id="rId40"/>
    <p:sldId id="265" r:id="rId41"/>
    <p:sldId id="325" r:id="rId42"/>
    <p:sldId id="268" r:id="rId43"/>
    <p:sldId id="315" r:id="rId44"/>
    <p:sldId id="316" r:id="rId45"/>
    <p:sldId id="317" r:id="rId46"/>
    <p:sldId id="318" r:id="rId47"/>
    <p:sldId id="306" r:id="rId48"/>
    <p:sldId id="307" r:id="rId49"/>
    <p:sldId id="326" r:id="rId50"/>
    <p:sldId id="308" r:id="rId51"/>
    <p:sldId id="270" r:id="rId52"/>
    <p:sldId id="319" r:id="rId53"/>
    <p:sldId id="271" r:id="rId54"/>
    <p:sldId id="321" r:id="rId55"/>
    <p:sldId id="322" r:id="rId56"/>
    <p:sldId id="323" r:id="rId57"/>
    <p:sldId id="396" r:id="rId58"/>
    <p:sldId id="257" r:id="rId59"/>
    <p:sldId id="327" r:id="rId60"/>
    <p:sldId id="397" r:id="rId61"/>
    <p:sldId id="309" r:id="rId62"/>
    <p:sldId id="320" r:id="rId63"/>
    <p:sldId id="329" r:id="rId64"/>
    <p:sldId id="328" r:id="rId65"/>
    <p:sldId id="401" r:id="rId66"/>
    <p:sldId id="287" r:id="rId67"/>
    <p:sldId id="402" r:id="rId68"/>
    <p:sldId id="403" r:id="rId69"/>
    <p:sldId id="337" r:id="rId70"/>
    <p:sldId id="335" r:id="rId71"/>
    <p:sldId id="336" r:id="rId7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AC9A"/>
    <a:srgbClr val="FFFFFF"/>
    <a:srgbClr val="E7E8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C9D04B-8755-474D-BD63-F186C0FF094E}" v="6" dt="2022-06-14T23:41:48.5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650" autoAdjust="0"/>
    <p:restoredTop sz="95118" autoAdjust="0"/>
  </p:normalViewPr>
  <p:slideViewPr>
    <p:cSldViewPr snapToGrid="0" snapToObjects="1">
      <p:cViewPr>
        <p:scale>
          <a:sx n="105" d="100"/>
          <a:sy n="105" d="100"/>
        </p:scale>
        <p:origin x="544" y="-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holas Wu" userId="eb605b5f-6334-473e-b281-57701c70aaee" providerId="ADAL" clId="{2CC9D04B-8755-474D-BD63-F186C0FF094E}"/>
    <pc:docChg chg="undo custSel modSld">
      <pc:chgData name="Nicholas Wu" userId="eb605b5f-6334-473e-b281-57701c70aaee" providerId="ADAL" clId="{2CC9D04B-8755-474D-BD63-F186C0FF094E}" dt="2022-06-14T23:42:03.129" v="141" actId="20577"/>
      <pc:docMkLst>
        <pc:docMk/>
      </pc:docMkLst>
      <pc:sldChg chg="addSp modSp mod">
        <pc:chgData name="Nicholas Wu" userId="eb605b5f-6334-473e-b281-57701c70aaee" providerId="ADAL" clId="{2CC9D04B-8755-474D-BD63-F186C0FF094E}" dt="2022-06-14T23:15:46.551" v="56" actId="207"/>
        <pc:sldMkLst>
          <pc:docMk/>
          <pc:sldMk cId="0" sldId="256"/>
        </pc:sldMkLst>
        <pc:spChg chg="mod">
          <ac:chgData name="Nicholas Wu" userId="eb605b5f-6334-473e-b281-57701c70aaee" providerId="ADAL" clId="{2CC9D04B-8755-474D-BD63-F186C0FF094E}" dt="2022-06-14T23:06:55.185" v="1" actId="1076"/>
          <ac:spMkLst>
            <pc:docMk/>
            <pc:sldMk cId="0" sldId="256"/>
            <ac:spMk id="3" creationId="{00000000-0000-0000-0000-000000000000}"/>
          </ac:spMkLst>
        </pc:spChg>
        <pc:spChg chg="mod">
          <ac:chgData name="Nicholas Wu" userId="eb605b5f-6334-473e-b281-57701c70aaee" providerId="ADAL" clId="{2CC9D04B-8755-474D-BD63-F186C0FF094E}" dt="2022-06-14T23:07:01.273" v="2" actId="1076"/>
          <ac:spMkLst>
            <pc:docMk/>
            <pc:sldMk cId="0" sldId="256"/>
            <ac:spMk id="4" creationId="{00000000-0000-0000-0000-000000000000}"/>
          </ac:spMkLst>
        </pc:spChg>
        <pc:spChg chg="mod">
          <ac:chgData name="Nicholas Wu" userId="eb605b5f-6334-473e-b281-57701c70aaee" providerId="ADAL" clId="{2CC9D04B-8755-474D-BD63-F186C0FF094E}" dt="2022-06-14T23:09:53.492" v="26" actId="1038"/>
          <ac:spMkLst>
            <pc:docMk/>
            <pc:sldMk cId="0" sldId="256"/>
            <ac:spMk id="10" creationId="{416EE04C-7539-4458-9206-E23A8D5CACA8}"/>
          </ac:spMkLst>
        </pc:spChg>
        <pc:grpChg chg="add mod">
          <ac:chgData name="Nicholas Wu" userId="eb605b5f-6334-473e-b281-57701c70aaee" providerId="ADAL" clId="{2CC9D04B-8755-474D-BD63-F186C0FF094E}" dt="2022-06-14T23:15:26.022" v="55" actId="1036"/>
          <ac:grpSpMkLst>
            <pc:docMk/>
            <pc:sldMk cId="0" sldId="256"/>
            <ac:grpSpMk id="9" creationId="{C2616371-10BB-4137-91D5-D89CD72E20A7}"/>
          </ac:grpSpMkLst>
        </pc:grpChg>
        <pc:picChg chg="mod">
          <ac:chgData name="Nicholas Wu" userId="eb605b5f-6334-473e-b281-57701c70aaee" providerId="ADAL" clId="{2CC9D04B-8755-474D-BD63-F186C0FF094E}" dt="2022-06-14T23:15:46.551" v="56" actId="207"/>
          <ac:picMkLst>
            <pc:docMk/>
            <pc:sldMk cId="0" sldId="256"/>
            <ac:picMk id="12" creationId="{ABA82549-1A16-4DD0-9CC6-87B87EEB7C8A}"/>
          </ac:picMkLst>
        </pc:picChg>
        <pc:picChg chg="add mod">
          <ac:chgData name="Nicholas Wu" userId="eb605b5f-6334-473e-b281-57701c70aaee" providerId="ADAL" clId="{2CC9D04B-8755-474D-BD63-F186C0FF094E}" dt="2022-06-14T23:15:18.633" v="47" actId="1037"/>
          <ac:picMkLst>
            <pc:docMk/>
            <pc:sldMk cId="0" sldId="256"/>
            <ac:picMk id="13" creationId="{906216B2-1998-41A8-BDC9-83DFCFECD5CC}"/>
          </ac:picMkLst>
        </pc:picChg>
        <pc:picChg chg="add mod">
          <ac:chgData name="Nicholas Wu" userId="eb605b5f-6334-473e-b281-57701c70aaee" providerId="ADAL" clId="{2CC9D04B-8755-474D-BD63-F186C0FF094E}" dt="2022-06-14T23:15:16.381" v="40" actId="14100"/>
          <ac:picMkLst>
            <pc:docMk/>
            <pc:sldMk cId="0" sldId="256"/>
            <ac:picMk id="15" creationId="{1E9A8D3A-CDA3-46E6-B11F-02A708EB1D2B}"/>
          </ac:picMkLst>
        </pc:picChg>
      </pc:sldChg>
      <pc:sldChg chg="modSp mod modNotesTx">
        <pc:chgData name="Nicholas Wu" userId="eb605b5f-6334-473e-b281-57701c70aaee" providerId="ADAL" clId="{2CC9D04B-8755-474D-BD63-F186C0FF094E}" dt="2022-06-14T23:42:03.129" v="141" actId="20577"/>
        <pc:sldMkLst>
          <pc:docMk/>
          <pc:sldMk cId="3889936406" sldId="332"/>
        </pc:sldMkLst>
        <pc:spChg chg="mod">
          <ac:chgData name="Nicholas Wu" userId="eb605b5f-6334-473e-b281-57701c70aaee" providerId="ADAL" clId="{2CC9D04B-8755-474D-BD63-F186C0FF094E}" dt="2022-06-14T23:17:03.717" v="62" actId="14100"/>
          <ac:spMkLst>
            <pc:docMk/>
            <pc:sldMk cId="3889936406" sldId="332"/>
            <ac:spMk id="7" creationId="{334523BA-3FA2-46E7-90B6-DED04F0F999C}"/>
          </ac:spMkLst>
        </pc:spChg>
        <pc:spChg chg="mod">
          <ac:chgData name="Nicholas Wu" userId="eb605b5f-6334-473e-b281-57701c70aaee" providerId="ADAL" clId="{2CC9D04B-8755-474D-BD63-F186C0FF094E}" dt="2022-06-14T06:17:09.922" v="0" actId="1076"/>
          <ac:spMkLst>
            <pc:docMk/>
            <pc:sldMk cId="3889936406" sldId="332"/>
            <ac:spMk id="8" creationId="{56B46525-7E5A-4EC5-85AC-5D831DDD2D87}"/>
          </ac:spMkLst>
        </pc:spChg>
      </pc:sldChg>
      <pc:sldChg chg="modSp mod">
        <pc:chgData name="Nicholas Wu" userId="eb605b5f-6334-473e-b281-57701c70aaee" providerId="ADAL" clId="{2CC9D04B-8755-474D-BD63-F186C0FF094E}" dt="2022-06-14T23:16:11.866" v="59" actId="20577"/>
        <pc:sldMkLst>
          <pc:docMk/>
          <pc:sldMk cId="2673478937" sldId="333"/>
        </pc:sldMkLst>
        <pc:spChg chg="mod">
          <ac:chgData name="Nicholas Wu" userId="eb605b5f-6334-473e-b281-57701c70aaee" providerId="ADAL" clId="{2CC9D04B-8755-474D-BD63-F186C0FF094E}" dt="2022-06-14T23:16:11.866" v="59" actId="20577"/>
          <ac:spMkLst>
            <pc:docMk/>
            <pc:sldMk cId="2673478937" sldId="333"/>
            <ac:spMk id="9" creationId="{A8453E75-4EED-4D6E-BB51-F122FC0160CA}"/>
          </ac:spMkLst>
        </pc:spChg>
      </pc:sldChg>
      <pc:sldChg chg="modSp mod">
        <pc:chgData name="Nicholas Wu" userId="eb605b5f-6334-473e-b281-57701c70aaee" providerId="ADAL" clId="{2CC9D04B-8755-474D-BD63-F186C0FF094E}" dt="2022-06-14T23:33:29.027" v="129" actId="113"/>
        <pc:sldMkLst>
          <pc:docMk/>
          <pc:sldMk cId="2027974568" sldId="334"/>
        </pc:sldMkLst>
        <pc:spChg chg="mod">
          <ac:chgData name="Nicholas Wu" userId="eb605b5f-6334-473e-b281-57701c70aaee" providerId="ADAL" clId="{2CC9D04B-8755-474D-BD63-F186C0FF094E}" dt="2022-06-14T23:33:29.027" v="129" actId="113"/>
          <ac:spMkLst>
            <pc:docMk/>
            <pc:sldMk cId="2027974568" sldId="334"/>
            <ac:spMk id="12" creationId="{A39B4571-03BD-4558-9376-71610E926247}"/>
          </ac:spMkLst>
        </pc:spChg>
        <pc:spChg chg="mod">
          <ac:chgData name="Nicholas Wu" userId="eb605b5f-6334-473e-b281-57701c70aaee" providerId="ADAL" clId="{2CC9D04B-8755-474D-BD63-F186C0FF094E}" dt="2022-06-14T23:33:28.730" v="128" actId="113"/>
          <ac:spMkLst>
            <pc:docMk/>
            <pc:sldMk cId="2027974568" sldId="334"/>
            <ac:spMk id="14" creationId="{0E84D530-C57F-4080-9B9F-55D70661E88C}"/>
          </ac:spMkLst>
        </pc:spChg>
      </pc:sldChg>
      <pc:sldChg chg="addSp delSp modSp mod">
        <pc:chgData name="Nicholas Wu" userId="eb605b5f-6334-473e-b281-57701c70aaee" providerId="ADAL" clId="{2CC9D04B-8755-474D-BD63-F186C0FF094E}" dt="2022-06-14T23:41:51.399" v="140" actId="962"/>
        <pc:sldMkLst>
          <pc:docMk/>
          <pc:sldMk cId="1630252298" sldId="335"/>
        </pc:sldMkLst>
        <pc:picChg chg="del">
          <ac:chgData name="Nicholas Wu" userId="eb605b5f-6334-473e-b281-57701c70aaee" providerId="ADAL" clId="{2CC9D04B-8755-474D-BD63-F186C0FF094E}" dt="2022-06-14T23:41:44.676" v="136" actId="478"/>
          <ac:picMkLst>
            <pc:docMk/>
            <pc:sldMk cId="1630252298" sldId="335"/>
            <ac:picMk id="3" creationId="{92C706A1-D43B-4424-865B-57E43E5B7301}"/>
          </ac:picMkLst>
        </pc:picChg>
        <pc:picChg chg="add mod">
          <ac:chgData name="Nicholas Wu" userId="eb605b5f-6334-473e-b281-57701c70aaee" providerId="ADAL" clId="{2CC9D04B-8755-474D-BD63-F186C0FF094E}" dt="2022-06-14T23:41:51.399" v="140" actId="962"/>
          <ac:picMkLst>
            <pc:docMk/>
            <pc:sldMk cId="1630252298" sldId="335"/>
            <ac:picMk id="4" creationId="{3400E37F-53E0-4503-8B8D-8EF4EF01B171}"/>
          </ac:picMkLst>
        </pc:picChg>
      </pc:sldChg>
      <pc:sldChg chg="addSp delSp modSp mod">
        <pc:chgData name="Nicholas Wu" userId="eb605b5f-6334-473e-b281-57701c70aaee" providerId="ADAL" clId="{2CC9D04B-8755-474D-BD63-F186C0FF094E}" dt="2022-06-14T23:41:42.461" v="135" actId="1076"/>
        <pc:sldMkLst>
          <pc:docMk/>
          <pc:sldMk cId="3000828976" sldId="336"/>
        </pc:sldMkLst>
        <pc:picChg chg="add mod">
          <ac:chgData name="Nicholas Wu" userId="eb605b5f-6334-473e-b281-57701c70aaee" providerId="ADAL" clId="{2CC9D04B-8755-474D-BD63-F186C0FF094E}" dt="2022-06-14T23:41:42.461" v="135" actId="1076"/>
          <ac:picMkLst>
            <pc:docMk/>
            <pc:sldMk cId="3000828976" sldId="336"/>
            <ac:picMk id="3" creationId="{3227CDE1-DD93-47D0-8B02-401469E4C533}"/>
          </ac:picMkLst>
        </pc:picChg>
        <pc:picChg chg="del">
          <ac:chgData name="Nicholas Wu" userId="eb605b5f-6334-473e-b281-57701c70aaee" providerId="ADAL" clId="{2CC9D04B-8755-474D-BD63-F186C0FF094E}" dt="2022-06-14T23:41:36.476" v="130" actId="478"/>
          <ac:picMkLst>
            <pc:docMk/>
            <pc:sldMk cId="3000828976" sldId="336"/>
            <ac:picMk id="4" creationId="{51B5D405-6EB0-4343-907C-1C4306260817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8T12:44:57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24575,'0'23'0,"0"4"0,0 21 0,0-6 0,0 14 0,0-5 0,0-1 0,0-14 0,0-6 0,0-12 0,0 1 0,0-2 0,0-6 0,0 0 0,0 0 0,0-1 0,0-4 0,0-2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A200D-30AE-43AF-BB27-3A1C780F1C09}" type="datetimeFigureOut">
              <a:rPr lang="en-AU" smtClean="0"/>
              <a:t>5/7/2022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A6831C-6FB3-4FEC-A36C-E1347358E4B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3689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7101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3147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Most studies measuring ‘activity’ and ‘exploration’ were </a:t>
            </a:r>
            <a:r>
              <a:rPr lang="en-AU" b="1" i="0" dirty="0">
                <a:solidFill>
                  <a:srgbClr val="222222"/>
                </a:solidFill>
                <a:effectLst/>
                <a:latin typeface="-apple-system"/>
              </a:rPr>
              <a:t>laboratory-based (85%)</a:t>
            </a:r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, while dispersal was measured primarily in </a:t>
            </a:r>
            <a:r>
              <a:rPr lang="en-AU" b="1" i="0" dirty="0">
                <a:solidFill>
                  <a:srgbClr val="222222"/>
                </a:solidFill>
                <a:effectLst/>
                <a:latin typeface="-apple-system"/>
              </a:rPr>
              <a:t>the field (90%)</a:t>
            </a:r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. </a:t>
            </a:r>
          </a:p>
          <a:p>
            <a:endParaRPr lang="en-AU" b="0" i="0" dirty="0">
              <a:solidFill>
                <a:srgbClr val="222222"/>
              </a:solidFill>
              <a:effectLst/>
              <a:latin typeface="-apple-system"/>
            </a:endParaRPr>
          </a:p>
          <a:p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‘Activity’ was defined as a movement in a familiar environment measured as distance moved or the number of movements per unit of time. </a:t>
            </a:r>
          </a:p>
          <a:p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‘Exploration’ was defined as movement in an unfamiliar environment reported as distance moved per unit time, latency to enter an unfamiliar environment, a number of times re-entering an arena, a number of unique zones visited, or principal components related to these measured movement parameters. </a:t>
            </a:r>
          </a:p>
          <a:p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‘Dispersal’ was defined as a muscle-powered, non-returning movement away from breeding home ranges that are completed within one generation</a:t>
            </a:r>
            <a:r>
              <a:rPr lang="en-AU" b="0" i="0" baseline="30000" dirty="0">
                <a:solidFill>
                  <a:srgbClr val="006699"/>
                </a:solidFill>
                <a:effectLst/>
                <a:latin typeface="-apple-system"/>
              </a:rPr>
              <a:t>.</a:t>
            </a:r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</a:p>
          <a:p>
            <a:endParaRPr lang="en-AU" b="0" i="0" dirty="0">
              <a:solidFill>
                <a:srgbClr val="222222"/>
              </a:solidFill>
              <a:effectLst/>
              <a:latin typeface="-apple-system"/>
            </a:endParaRPr>
          </a:p>
          <a:p>
            <a:r>
              <a:rPr lang="en-AU" b="1" i="0" dirty="0">
                <a:solidFill>
                  <a:srgbClr val="222222"/>
                </a:solidFill>
                <a:effectLst/>
                <a:latin typeface="-apple-system"/>
              </a:rPr>
              <a:t>Excluded migration</a:t>
            </a:r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, which is a returning movement between feeding and breeding home ranges, and </a:t>
            </a:r>
            <a:r>
              <a:rPr lang="en-AU" b="1" i="0" dirty="0">
                <a:solidFill>
                  <a:srgbClr val="222222"/>
                </a:solidFill>
                <a:effectLst/>
                <a:latin typeface="-apple-system"/>
              </a:rPr>
              <a:t>passive dispersal </a:t>
            </a:r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through dispersal vectors such as water- and wind-currents, or transport by other organisms.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8735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taxonomic groups (amphibians, reptiles, invertebrates, mammals, birds),</a:t>
            </a:r>
          </a:p>
          <a:p>
            <a:pPr marL="171450" indent="-171450">
              <a:buFontTx/>
              <a:buChar char="-"/>
            </a:pPr>
            <a:r>
              <a:rPr lang="en-AU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thermoregulation strategy (ectotherm or endotherm), </a:t>
            </a:r>
          </a:p>
          <a:p>
            <a:pPr marL="171450" indent="-171450">
              <a:buFontTx/>
              <a:buChar char="-"/>
            </a:pPr>
            <a:r>
              <a:rPr lang="en-AU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sex (male, female, mixed), </a:t>
            </a:r>
          </a:p>
          <a:p>
            <a:pPr marL="171450" indent="-171450">
              <a:buFontTx/>
              <a:buChar char="-"/>
            </a:pPr>
            <a:r>
              <a:rPr lang="en-AU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age (juvenile, adult), </a:t>
            </a:r>
          </a:p>
          <a:p>
            <a:pPr marL="171450" indent="-171450">
              <a:buFontTx/>
              <a:buChar char="-"/>
            </a:pPr>
            <a:r>
              <a:rPr lang="en-AU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origin (wild-caught, captive-raised; the “origin” moderator is relevant for the ‘individual movement’ analysis only, and refers to common laboratory animals such as zebrafish).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6402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6197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2191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65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6295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70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9583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71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9912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7/5/22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457189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indent="-457189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457189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85943" indent="-457189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320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509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14697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10.jpeg"/><Relationship Id="rId3" Type="http://schemas.openxmlformats.org/officeDocument/2006/relationships/hyperlink" Target="https://www.nature.com/articles/s41559-021-01453-9" TargetMode="External"/><Relationship Id="rId7" Type="http://schemas.openxmlformats.org/officeDocument/2006/relationships/image" Target="../media/image4.svg"/><Relationship Id="rId12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hyperlink" Target="https://onlinelibrary.wiley.com/doi/abs/10.1002/jrsm.1424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2.jpe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handbook-5-1.cochrane.org/chapter_1/1_2_2_what_is_a_systematic_review.htm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hyperlink" Target="https://github.com/daniel1noble/metaDigitise" TargetMode="External"/><Relationship Id="rId7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ampbellcollaboration.org/resources/effect_size_input.php" TargetMode="External"/><Relationship Id="rId5" Type="http://schemas.openxmlformats.org/officeDocument/2006/relationships/hyperlink" Target="http://lajeunesse.myweb.usf.edu/juicr/juicr_basic_vignette_v0.1.html" TargetMode="External"/><Relationship Id="rId4" Type="http://schemas.openxmlformats.org/officeDocument/2006/relationships/hyperlink" Target="https://github.com/EIvimeyCook/ShinyDigitise" TargetMode="External"/><Relationship Id="rId9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rpsychologist.com/cohend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tiff"/><Relationship Id="rId5" Type="http://schemas.openxmlformats.org/officeDocument/2006/relationships/image" Target="../media/image64.tiff"/><Relationship Id="rId4" Type="http://schemas.openxmlformats.org/officeDocument/2006/relationships/image" Target="../media/image63.tif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niel1noble.github.io/meta-workshop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777069"/>
            <a:ext cx="9174996" cy="794423"/>
          </a:xfrm>
        </p:spPr>
        <p:txBody>
          <a:bodyPr>
            <a:normAutofit fontScale="92500"/>
          </a:bodyPr>
          <a:lstStyle/>
          <a:p>
            <a:r>
              <a:rPr dirty="0"/>
              <a:t>Daniel Noble, Nicholas Wu, Essie Rodgers, Patrice Pottier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BE73-056A-6B6C-254E-73FB62F1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444" y="2501717"/>
            <a:ext cx="2424996" cy="18444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24B98-233D-6C5A-A372-F9BF69008188}"/>
              </a:ext>
            </a:extLst>
          </p:cNvPr>
          <p:cNvSpPr txBox="1"/>
          <p:nvPr/>
        </p:nvSpPr>
        <p:spPr>
          <a:xfrm>
            <a:off x="5862652" y="4346257"/>
            <a:ext cx="1911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De Boer </a:t>
            </a:r>
            <a:r>
              <a:rPr lang="en-US" sz="1600" i="1" dirty="0">
                <a:hlinkClick r:id="rId3"/>
              </a:rPr>
              <a:t>et al</a:t>
            </a:r>
            <a:r>
              <a:rPr lang="en-US" sz="1600" dirty="0">
                <a:hlinkClick r:id="rId3"/>
              </a:rPr>
              <a:t>. 2021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15F643-0CA9-E583-F422-EDFB50651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56" r="49623" b="50026"/>
          <a:stretch/>
        </p:blipFill>
        <p:spPr>
          <a:xfrm>
            <a:off x="1319748" y="2387149"/>
            <a:ext cx="3252252" cy="19706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44AED2-433F-E684-A044-A2F2D87EBBC3}"/>
              </a:ext>
            </a:extLst>
          </p:cNvPr>
          <p:cNvSpPr txBox="1"/>
          <p:nvPr/>
        </p:nvSpPr>
        <p:spPr>
          <a:xfrm>
            <a:off x="1856155" y="4346257"/>
            <a:ext cx="265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5"/>
              </a:rPr>
              <a:t>Nakagawa </a:t>
            </a:r>
            <a:r>
              <a:rPr lang="en-US" sz="1600" i="1" dirty="0">
                <a:hlinkClick r:id="rId5"/>
              </a:rPr>
              <a:t>et al. </a:t>
            </a:r>
            <a:r>
              <a:rPr lang="en-US" sz="1600" dirty="0">
                <a:hlinkClick r:id="rId5"/>
              </a:rPr>
              <a:t>2021</a:t>
            </a:r>
            <a:endParaRPr lang="en-US" sz="16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16371-10BB-4137-91D5-D89CD72E20A7}"/>
              </a:ext>
            </a:extLst>
          </p:cNvPr>
          <p:cNvGrpSpPr/>
          <p:nvPr/>
        </p:nvGrpSpPr>
        <p:grpSpPr>
          <a:xfrm>
            <a:off x="354923" y="313795"/>
            <a:ext cx="2720640" cy="522996"/>
            <a:chOff x="540022" y="6114755"/>
            <a:chExt cx="2502088" cy="40011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6EE04C-7539-4458-9206-E23A8D5CACA8}"/>
                </a:ext>
              </a:extLst>
            </p:cNvPr>
            <p:cNvSpPr txBox="1"/>
            <p:nvPr/>
          </p:nvSpPr>
          <p:spPr>
            <a:xfrm>
              <a:off x="894945" y="6114755"/>
              <a:ext cx="214716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AU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#SEBmeta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ABA82549-1A16-4DD0-9CC6-87B87EEB7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0022" y="6150211"/>
              <a:ext cx="354923" cy="287674"/>
            </a:xfrm>
            <a:prstGeom prst="rect">
              <a:avLst/>
            </a:prstGeom>
          </p:spPr>
        </p:pic>
      </p:grpSp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906216B2-1998-41A8-BDC9-83DFCFECD5C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0307" y="16831"/>
            <a:ext cx="1376147" cy="794424"/>
          </a:xfrm>
          <a:prstGeom prst="rect">
            <a:avLst/>
          </a:prstGeom>
        </p:spPr>
      </p:pic>
      <p:pic>
        <p:nvPicPr>
          <p:cNvPr id="15" name="Picture 14" descr="A picture containing text, clock, clipart&#10;&#10;Description automatically generated">
            <a:extLst>
              <a:ext uri="{FF2B5EF4-FFF2-40B4-BE49-F238E27FC236}">
                <a16:creationId xmlns:a16="http://schemas.microsoft.com/office/drawing/2014/main" id="{1E9A8D3A-CDA3-46E6-B11F-02A708EB1D2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69756" y="274303"/>
            <a:ext cx="1259980" cy="40306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12F26968-84F1-CDA4-6482-F08B9F216028}"/>
              </a:ext>
            </a:extLst>
          </p:cNvPr>
          <p:cNvSpPr txBox="1">
            <a:spLocks/>
          </p:cNvSpPr>
          <p:nvPr/>
        </p:nvSpPr>
        <p:spPr>
          <a:xfrm>
            <a:off x="354923" y="840018"/>
            <a:ext cx="8674813" cy="1717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b="1" dirty="0"/>
              <a:t>Meta-analysis in Comparative Physiology</a:t>
            </a:r>
            <a:br>
              <a:rPr lang="en-AU" sz="3200" b="1" dirty="0"/>
            </a:br>
            <a:r>
              <a:rPr lang="en-AU" sz="3200" b="1" dirty="0">
                <a:solidFill>
                  <a:schemeClr val="bg1">
                    <a:lumMod val="65000"/>
                  </a:schemeClr>
                </a:solidFill>
              </a:rPr>
              <a:t>PART 1: A brief introduction to meta-analysis and effect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3F7515-7B9A-43FA-DE18-7941E1A1A6F7}"/>
              </a:ext>
            </a:extLst>
          </p:cNvPr>
          <p:cNvSpPr txBox="1"/>
          <p:nvPr/>
        </p:nvSpPr>
        <p:spPr>
          <a:xfrm>
            <a:off x="-900332" y="17865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88816-CA75-F23C-1785-73FAFF81BF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673" y="5327983"/>
            <a:ext cx="1454149" cy="14541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A68A49-60D2-DC07-E06B-BE71E8F4CE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02331" y="5631177"/>
            <a:ext cx="2067689" cy="8861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4DF081-39C3-AC25-DDB4-BA78ADCF15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34069" y="5463221"/>
            <a:ext cx="1553679" cy="12220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D60CE3-7F6D-9387-78F1-5D0677C309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40773" y="5359037"/>
            <a:ext cx="1430432" cy="14304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C3E8-32F5-FF29-6AB2-4BAB3B8FD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3421"/>
            <a:ext cx="8229600" cy="1143000"/>
          </a:xfrm>
        </p:spPr>
        <p:txBody>
          <a:bodyPr/>
          <a:lstStyle/>
          <a:p>
            <a:r>
              <a:rPr lang="en-US" b="1" dirty="0"/>
              <a:t>What is a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244B4-C24F-D464-8D9F-7A19E4A10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188" y="1566792"/>
            <a:ext cx="8887623" cy="4525963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Statistical methods and techniques for aggregating, summarizing, and drawing inferences from collections of studies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Part of a </a:t>
            </a:r>
            <a:r>
              <a:rPr lang="en-AU" b="1" i="1" dirty="0">
                <a:hlinkClick r:id="rId2"/>
              </a:rPr>
              <a:t>Systematic Review </a:t>
            </a:r>
            <a:endParaRPr lang="en-AU" b="1" i="1" dirty="0"/>
          </a:p>
          <a:p>
            <a:pPr lvl="2"/>
            <a:r>
              <a:rPr lang="en-AU" dirty="0"/>
              <a:t>Collate empirical evidence that fits pre-specified eligibility criteria in order to answer a specific research question</a:t>
            </a:r>
          </a:p>
          <a:p>
            <a:pPr lvl="2"/>
            <a:r>
              <a:rPr lang="en-GB" dirty="0"/>
              <a:t>Explicit, systematic methods are selected with a view to minimize bias</a:t>
            </a:r>
          </a:p>
          <a:p>
            <a:pPr lvl="2"/>
            <a:r>
              <a:rPr lang="en-GB" dirty="0"/>
              <a:t>Provides more reliable findings from which conclusions can be drawn and decisions made </a:t>
            </a:r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546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01A57-1CE6-051D-0835-EE586047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962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Why do we want to do meta-analysis?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63402A-9DCD-5BCB-3CE9-AFB9D9B08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35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01A57-1CE6-051D-0835-EE586047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962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Why do we want to do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4E437-0442-E360-AA1F-913910EFB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5915"/>
            <a:ext cx="8229600" cy="490353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Meta-analysis increases power and precision to estimate effects</a:t>
            </a:r>
          </a:p>
          <a:p>
            <a:pPr lvl="2"/>
            <a:r>
              <a:rPr lang="en-US" sz="2000" dirty="0"/>
              <a:t>Individual studies are (often) underpowered (</a:t>
            </a:r>
            <a:r>
              <a:rPr lang="en-US" sz="2000" dirty="0" err="1"/>
              <a:t>Jennions</a:t>
            </a:r>
            <a:r>
              <a:rPr lang="en-US" sz="2000" dirty="0"/>
              <a:t> &amp; </a:t>
            </a:r>
            <a:r>
              <a:rPr lang="en-US" sz="2000" dirty="0" err="1"/>
              <a:t>Møller</a:t>
            </a:r>
            <a:r>
              <a:rPr lang="en-US" sz="2000" dirty="0"/>
              <a:t>, 2003)</a:t>
            </a:r>
          </a:p>
          <a:p>
            <a:pPr lvl="2"/>
            <a:r>
              <a:rPr lang="en-US" sz="2000" dirty="0"/>
              <a:t>High sampling variability can exaggerate effects; don’t put too much faith in a single study.</a:t>
            </a:r>
          </a:p>
          <a:p>
            <a:r>
              <a:rPr lang="en-US" sz="2400" dirty="0"/>
              <a:t>Establishes generalities </a:t>
            </a:r>
          </a:p>
          <a:p>
            <a:r>
              <a:rPr lang="en-US" sz="2400" dirty="0"/>
              <a:t>Explores differences between studies and why they exist</a:t>
            </a:r>
          </a:p>
          <a:p>
            <a:r>
              <a:rPr lang="en-US" sz="2400" dirty="0"/>
              <a:t>Generates new hypotheses</a:t>
            </a:r>
          </a:p>
          <a:p>
            <a:r>
              <a:rPr lang="en-US" sz="2400" dirty="0"/>
              <a:t>Helps settle controversies from conflicting empirical studies</a:t>
            </a:r>
          </a:p>
          <a:p>
            <a:r>
              <a:rPr lang="en-US" sz="2400" dirty="0"/>
              <a:t>Can identify potential publication biases</a:t>
            </a:r>
          </a:p>
          <a:p>
            <a:r>
              <a:rPr lang="en-US" sz="2400" dirty="0"/>
              <a:t>Identify knowledge gaps to provide guidance for future empirical studies</a:t>
            </a:r>
          </a:p>
        </p:txBody>
      </p:sp>
    </p:spTree>
    <p:extLst>
      <p:ext uri="{BB962C8B-B14F-4D97-AF65-F5344CB8AC3E}">
        <p14:creationId xmlns:p14="http://schemas.microsoft.com/office/powerpoint/2010/main" val="1686082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312871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204588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3312871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FBEEA-B94D-C7BA-D345-79A3B915D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723406"/>
            <a:ext cx="2425514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But what does this all mean?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3A693-AFFD-3A48-064F-A003EBA93A57}"/>
              </a:ext>
            </a:extLst>
          </p:cNvPr>
          <p:cNvSpPr txBox="1"/>
          <p:nvPr/>
        </p:nvSpPr>
        <p:spPr>
          <a:xfrm>
            <a:off x="3457386" y="3996041"/>
            <a:ext cx="5686614" cy="2990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Assume we want to conduct an experiment measuring burst swimming speed at two temperatures using some fish species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We take a sample of 20 fish acclimated to summer temperatures and measure burst swim speed for 10 fish at 8ºC and another 10 fish at 26ºC.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What is the difference in burst swimming speed between winter acclimated fish at the two measurement temperatures?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Content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420F11AC-1C57-F0DB-201A-EDC6D1C7D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4" t="1140" r="3187" b="41146"/>
          <a:stretch/>
        </p:blipFill>
        <p:spPr>
          <a:xfrm>
            <a:off x="3794234" y="425394"/>
            <a:ext cx="4540469" cy="3305777"/>
          </a:xfrm>
        </p:spPr>
      </p:pic>
    </p:spTree>
    <p:extLst>
      <p:ext uri="{BB962C8B-B14F-4D97-AF65-F5344CB8AC3E}">
        <p14:creationId xmlns:p14="http://schemas.microsoft.com/office/powerpoint/2010/main" val="884757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</a:t>
            </a:r>
            <a:r>
              <a:rPr i="1" dirty="0">
                <a:solidFill>
                  <a:srgbClr val="60A0B0"/>
                </a:solidFill>
                <a:latin typeface="Courier"/>
              </a:rPr>
              <a:t> 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0.1188703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0.82071,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11.497, p-value = 0.4285</a:t>
            </a:r>
            <a:r>
              <a:rPr dirty="0">
                <a:latin typeface="Courier"/>
              </a:rPr>
              <a:t>
## alternative hypothesis: true difference in means is not equal to 0
## 95 percent confidence interval:
##  -0.1982425  0.4359832
## sample estimates:
## mean of x mean of y 
## 0.5334862 0.4146159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3A31106-7272-8FFA-6CF5-84D9BAA1DCEE}"/>
              </a:ext>
            </a:extLst>
          </p:cNvPr>
          <p:cNvSpPr txBox="1">
            <a:spLocks/>
          </p:cNvSpPr>
          <p:nvPr/>
        </p:nvSpPr>
        <p:spPr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Our first experiment…..</a:t>
            </a:r>
            <a:r>
              <a:rPr lang="en-AU" i="1"/>
              <a:t>in silico</a:t>
            </a:r>
            <a:endParaRPr lang="en-AU" i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0.2729652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1.6346,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16.942, p-value = 0.1206
</a:t>
            </a:r>
            <a:r>
              <a:rPr dirty="0">
                <a:latin typeface="Courier"/>
              </a:rPr>
              <a:t>## alternative hypothesis: true difference in means is not equal to 0
## 95 percent confidence interval:
##  -0.0794437  0.6253740
## sample estimates:
## mean of x mean of y 
## 0.6630395 0.3900743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AFF8650-8672-333C-9E35-273D57595F5D}"/>
              </a:ext>
            </a:extLst>
          </p:cNvPr>
          <p:cNvSpPr txBox="1">
            <a:spLocks/>
          </p:cNvSpPr>
          <p:nvPr/>
        </p:nvSpPr>
        <p:spPr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Our second experiment….</a:t>
            </a:r>
            <a:endParaRPr lang="en-AU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0.4113465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2.525,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13.776, p-value = 0.0245</a:t>
            </a:r>
            <a:r>
              <a:rPr dirty="0">
                <a:latin typeface="Courier"/>
              </a:rPr>
              <a:t>
## alternative hypothesis: true difference in means is not equal to 0
## 95 percent confidence interval:
##  0.06140173 0.76129118
## sample estimates:
## mean of x mean of y 
## 0.5352081 0.1238616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553D07-BF11-8A64-B6E0-141489F54BF7}"/>
              </a:ext>
            </a:extLst>
          </p:cNvPr>
          <p:cNvSpPr txBox="1">
            <a:spLocks/>
          </p:cNvSpPr>
          <p:nvPr/>
        </p:nvSpPr>
        <p:spPr>
          <a:xfrm>
            <a:off x="599090" y="269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third experiment….woohoo!...wait, what?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2" y="165781"/>
            <a:ext cx="8752115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We got money to repeat experiments thousands of times…</a:t>
            </a:r>
            <a:endParaRPr dirty="0"/>
          </a:p>
        </p:txBody>
      </p:sp>
      <p:pic>
        <p:nvPicPr>
          <p:cNvPr id="3" name="Picture 1" descr="code_slides_files/figure-pptx/simfig-1.png"/>
          <p:cNvPicPr>
            <a:picLocks noGrp="1" noChangeAspect="1"/>
          </p:cNvPicPr>
          <p:nvPr/>
        </p:nvPicPr>
        <p:blipFill rotWithShape="1">
          <a:blip r:embed="rId2"/>
          <a:srcRect t="14805" r="6677" b="4195"/>
          <a:stretch/>
        </p:blipFill>
        <p:spPr bwMode="auto">
          <a:xfrm>
            <a:off x="838200" y="1417639"/>
            <a:ext cx="7282543" cy="505294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5161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Standard error, standard deviation precision, weights</a:t>
            </a:r>
            <a:endParaRPr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22F7FE73-6868-8AA9-5A42-C5E300F80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57" y="3437387"/>
            <a:ext cx="3734029" cy="3162747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1C3C8A8-9577-6171-BA43-8408A7597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2" y="1397251"/>
            <a:ext cx="5671457" cy="2023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09457" y="2264230"/>
                <a:ext cx="4234543" cy="3352800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mtClean="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ar-AE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mtClean="0">
                              <a:latin typeface="Cambria Math" panose="02040503050406030204" pitchFamily="18" charset="0"/>
                            </a:rPr>
                            <m:t>𝑆𝐷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ar-AE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AU" dirty="0"/>
              </a:p>
              <a:p>
                <a:r>
                  <a:rPr lang="en-AU" b="1" dirty="0"/>
                  <a:t>Standard error (SE)</a:t>
                </a:r>
                <a:r>
                  <a:rPr lang="en-AU" dirty="0"/>
                  <a:t> is the sampling standard deviation of statistic</a:t>
                </a:r>
              </a:p>
              <a:p>
                <a:r>
                  <a:rPr lang="en-AU" b="1" dirty="0"/>
                  <a:t>Standard deviation (SD)</a:t>
                </a:r>
                <a:r>
                  <a:rPr lang="en-AU" dirty="0"/>
                  <a:t> is the sample standard deviation of a sample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09457" y="2264230"/>
                <a:ext cx="4234543" cy="3352800"/>
              </a:xfrm>
              <a:blipFill>
                <a:blip r:embed="rId4"/>
                <a:stretch>
                  <a:fillRect l="-2395" r="-3293" b="-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384"/>
            <a:ext cx="8229600" cy="4525963"/>
          </a:xfrm>
        </p:spPr>
        <p:txBody>
          <a:bodyPr>
            <a:normAutofit fontScale="62500" lnSpcReduction="20000"/>
          </a:bodyPr>
          <a:lstStyle/>
          <a:p>
            <a:pPr indent="0">
              <a:buNone/>
            </a:pPr>
            <a:r>
              <a:rPr dirty="0">
                <a:latin typeface="Courier"/>
              </a:rPr>
              <a:t>means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()</a:t>
            </a:r>
            <a:br>
              <a:rPr dirty="0"/>
            </a:br>
            <a:br>
              <a:rPr dirty="0"/>
            </a:br>
            <a:r>
              <a:rPr b="1" dirty="0">
                <a:solidFill>
                  <a:srgbClr val="007020"/>
                </a:solidFill>
                <a:latin typeface="Courier"/>
              </a:rPr>
              <a:t>for</a:t>
            </a:r>
            <a:r>
              <a:rPr dirty="0">
                <a:latin typeface="Courier"/>
              </a:rPr>
              <a:t> (</a:t>
            </a:r>
            <a:r>
              <a:rPr dirty="0" err="1">
                <a:latin typeface="Courier"/>
              </a:rPr>
              <a:t>i</a:t>
            </a:r>
            <a:r>
              <a:rPr dirty="0">
                <a:latin typeface="Courier"/>
              </a:rPr>
              <a:t> </a:t>
            </a:r>
            <a:r>
              <a:rPr b="1" dirty="0">
                <a:solidFill>
                  <a:srgbClr val="007020"/>
                </a:solidFill>
                <a:latin typeface="Courier"/>
              </a:rPr>
              <a:t>in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:</a:t>
            </a:r>
            <a:r>
              <a:rPr dirty="0">
                <a:solidFill>
                  <a:srgbClr val="40A070"/>
                </a:solidFill>
                <a:latin typeface="Courier"/>
              </a:rPr>
              <a:t>1e+06</a:t>
            </a:r>
            <a:r>
              <a:rPr dirty="0">
                <a:latin typeface="Courier"/>
              </a:rPr>
              <a:t>) {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n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18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mean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10.8</a:t>
            </a:r>
            <a:r>
              <a:rPr dirty="0">
                <a:latin typeface="Courier"/>
              </a:rPr>
              <a:t>, </a:t>
            </a:r>
            <a:endParaRPr lang="en-AU" dirty="0">
              <a:latin typeface="Courier"/>
            </a:endParaRPr>
          </a:p>
          <a:p>
            <a:pPr indent="0">
              <a:buNone/>
            </a:pPr>
            <a:r>
              <a:rPr lang="en-AU" dirty="0">
                <a:solidFill>
                  <a:srgbClr val="7D9029"/>
                </a:solidFill>
                <a:latin typeface="Courier"/>
              </a:rPr>
              <a:t>						  </a:t>
            </a:r>
            <a:r>
              <a:rPr dirty="0" err="1">
                <a:solidFill>
                  <a:srgbClr val="7D9029"/>
                </a:solidFill>
                <a:latin typeface="Courier"/>
              </a:rPr>
              <a:t>sd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0.988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means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))</a:t>
            </a:r>
            <a:br>
              <a:rPr dirty="0"/>
            </a:br>
            <a:r>
              <a:rPr dirty="0">
                <a:latin typeface="Courier"/>
              </a:rPr>
              <a:t>}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The mean of the means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10.79997</a:t>
            </a:r>
          </a:p>
          <a:p>
            <a:pPr indent="0">
              <a:buNone/>
            </a:pPr>
            <a:endParaRPr lang="en-AU" i="1" dirty="0">
              <a:solidFill>
                <a:srgbClr val="60A0B0"/>
              </a:solidFill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The standard deviation of the means or standard error</a:t>
            </a:r>
            <a:br>
              <a:rPr dirty="0"/>
            </a:br>
            <a:r>
              <a:rPr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0.2327267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9711837-ADFC-1F09-4883-99B95C6FA57D}"/>
              </a:ext>
            </a:extLst>
          </p:cNvPr>
          <p:cNvSpPr txBox="1">
            <a:spLocks/>
          </p:cNvSpPr>
          <p:nvPr/>
        </p:nvSpPr>
        <p:spPr>
          <a:xfrm>
            <a:off x="599090" y="269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Meaning of standard error…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F7F03-6B20-6C4B-90E1-1D768273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546" y="10242"/>
            <a:ext cx="8261350" cy="1325563"/>
          </a:xfrm>
        </p:spPr>
        <p:txBody>
          <a:bodyPr/>
          <a:lstStyle/>
          <a:p>
            <a:r>
              <a:rPr lang="en-US" b="1" dirty="0"/>
              <a:t>Acknowledgements</a:t>
            </a:r>
          </a:p>
        </p:txBody>
      </p:sp>
      <p:pic>
        <p:nvPicPr>
          <p:cNvPr id="1026" name="Picture 2" descr="Image result for julia koricheva">
            <a:extLst>
              <a:ext uri="{FF2B5EF4-FFF2-40B4-BE49-F238E27FC236}">
                <a16:creationId xmlns:a16="http://schemas.microsoft.com/office/drawing/2014/main" id="{33D87527-64FB-3F40-A1D5-6D32E7CE5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81"/>
          <a:stretch/>
        </p:blipFill>
        <p:spPr bwMode="auto">
          <a:xfrm>
            <a:off x="425525" y="1249255"/>
            <a:ext cx="1432909" cy="222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olfgang Viechtbauer">
            <a:extLst>
              <a:ext uri="{FF2B5EF4-FFF2-40B4-BE49-F238E27FC236}">
                <a16:creationId xmlns:a16="http://schemas.microsoft.com/office/drawing/2014/main" id="{9590E59B-CD79-DE44-8199-7BF6883A1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275" y="1263703"/>
            <a:ext cx="2208276" cy="220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05B73A-D904-5E42-91D5-CB8F708CBA9A}"/>
              </a:ext>
            </a:extLst>
          </p:cNvPr>
          <p:cNvSpPr txBox="1"/>
          <p:nvPr/>
        </p:nvSpPr>
        <p:spPr>
          <a:xfrm>
            <a:off x="359104" y="3453950"/>
            <a:ext cx="156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Julia </a:t>
            </a:r>
            <a:r>
              <a:rPr lang="en-US" dirty="0" err="1"/>
              <a:t>Koricheva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A24A3-F80B-0C44-AD6C-39884E41AD52}"/>
              </a:ext>
            </a:extLst>
          </p:cNvPr>
          <p:cNvSpPr txBox="1"/>
          <p:nvPr/>
        </p:nvSpPr>
        <p:spPr>
          <a:xfrm>
            <a:off x="4359140" y="3477022"/>
            <a:ext cx="1922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Shinichi Nakagawa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B9BC3-A8C0-0D47-B78F-50E2D4B1C3B1}"/>
              </a:ext>
            </a:extLst>
          </p:cNvPr>
          <p:cNvSpPr txBox="1"/>
          <p:nvPr/>
        </p:nvSpPr>
        <p:spPr>
          <a:xfrm>
            <a:off x="1964526" y="3471979"/>
            <a:ext cx="226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Wolfgang Viechtbauer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E905B-FA98-5CFB-CF42-30543A23EC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04" r="13132" b="42984"/>
          <a:stretch/>
        </p:blipFill>
        <p:spPr>
          <a:xfrm>
            <a:off x="4332392" y="1263703"/>
            <a:ext cx="1922706" cy="22082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2F5828-E351-BB47-5D3F-2DFE793F78B7}"/>
              </a:ext>
            </a:extLst>
          </p:cNvPr>
          <p:cNvSpPr txBox="1"/>
          <p:nvPr/>
        </p:nvSpPr>
        <p:spPr>
          <a:xfrm>
            <a:off x="6581776" y="3471979"/>
            <a:ext cx="193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Marc </a:t>
            </a:r>
            <a:r>
              <a:rPr lang="en-AU" dirty="0" err="1"/>
              <a:t>Lajeunesse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0DC9DE-1AC5-A065-8D91-F1E9681EAC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981" r="4394"/>
          <a:stretch/>
        </p:blipFill>
        <p:spPr>
          <a:xfrm>
            <a:off x="6555028" y="1263703"/>
            <a:ext cx="1944502" cy="22082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CACD6A-FC8B-A154-5F33-33C6B73E4E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280" r="15884"/>
          <a:stretch/>
        </p:blipFill>
        <p:spPr>
          <a:xfrm>
            <a:off x="1072001" y="3931660"/>
            <a:ext cx="2023411" cy="22173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A911D4-5B02-35AF-64FF-867793E571B2}"/>
              </a:ext>
            </a:extLst>
          </p:cNvPr>
          <p:cNvSpPr txBox="1"/>
          <p:nvPr/>
        </p:nvSpPr>
        <p:spPr>
          <a:xfrm>
            <a:off x="1189145" y="6099569"/>
            <a:ext cx="183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Malgorzata </a:t>
            </a:r>
            <a:r>
              <a:rPr lang="en-US" dirty="0" err="1"/>
              <a:t>Lagisz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91C6CF-6F58-709E-20F0-3764293F03B1}"/>
              </a:ext>
            </a:extLst>
          </p:cNvPr>
          <p:cNvSpPr txBox="1"/>
          <p:nvPr/>
        </p:nvSpPr>
        <p:spPr>
          <a:xfrm>
            <a:off x="4060706" y="6099569"/>
            <a:ext cx="126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Rose O’Dea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7032CC-DDE2-3532-4004-F80AF6581B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4491" y="3931660"/>
            <a:ext cx="2208276" cy="22082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3CC500-B057-9C80-3183-7DE9D520133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255" r="19167" b="36234"/>
          <a:stretch/>
        </p:blipFill>
        <p:spPr>
          <a:xfrm>
            <a:off x="6281846" y="3923490"/>
            <a:ext cx="1793894" cy="21760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FA71CE-8894-F6C3-CB4F-769B13CEE268}"/>
              </a:ext>
            </a:extLst>
          </p:cNvPr>
          <p:cNvSpPr txBox="1"/>
          <p:nvPr/>
        </p:nvSpPr>
        <p:spPr>
          <a:xfrm>
            <a:off x="6439135" y="6099569"/>
            <a:ext cx="1479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Alistair Senior</a:t>
            </a:r>
          </a:p>
        </p:txBody>
      </p:sp>
    </p:spTree>
    <p:extLst>
      <p:ext uri="{BB962C8B-B14F-4D97-AF65-F5344CB8AC3E}">
        <p14:creationId xmlns:p14="http://schemas.microsoft.com/office/powerpoint/2010/main" val="308713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code_slides_files/figure-pptx/simfig3plot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038600" y="2617106"/>
            <a:ext cx="5105400" cy="408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D8806DD-7C62-3C50-ACCE-1210E8FF54EF}"/>
              </a:ext>
            </a:extLst>
          </p:cNvPr>
          <p:cNvSpPr txBox="1">
            <a:spLocks/>
          </p:cNvSpPr>
          <p:nvPr/>
        </p:nvSpPr>
        <p:spPr>
          <a:xfrm>
            <a:off x="588735" y="5443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Meaning of standard error…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26A1F47-7AF3-2CF2-BFB2-27692CF61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08858" y="2652211"/>
            <a:ext cx="4376057" cy="3785506"/>
          </a:xfrm>
        </p:spPr>
        <p:txBody>
          <a:bodyPr>
            <a:normAutofit fontScale="92500" lnSpcReduction="20000"/>
          </a:bodyPr>
          <a:lstStyle/>
          <a:p>
            <a:pPr lvl="0" indent="0">
              <a:buNone/>
            </a:pPr>
            <a:r>
              <a:rPr lang="en-AU" sz="2400" i="1" dirty="0">
                <a:solidFill>
                  <a:srgbClr val="60A0B0"/>
                </a:solidFill>
                <a:latin typeface="Courier"/>
              </a:rPr>
              <a:t># The standard error of a sample</a:t>
            </a:r>
            <a:endParaRPr lang="en-AU" sz="2400" dirty="0">
              <a:latin typeface="Courier"/>
            </a:endParaRPr>
          </a:p>
          <a:p>
            <a:pPr lvl="0" indent="0">
              <a:buNone/>
            </a:pPr>
            <a:r>
              <a:rPr sz="2400" dirty="0">
                <a:latin typeface="Courier"/>
              </a:rPr>
              <a:t>se </a:t>
            </a:r>
            <a:r>
              <a:rPr sz="24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2400" dirty="0">
                <a:latin typeface="Courier"/>
              </a:rPr>
              <a:t> </a:t>
            </a:r>
            <a:r>
              <a:rPr sz="2400"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sz="2400" dirty="0">
                <a:latin typeface="Courier"/>
              </a:rPr>
              <a:t>(</a:t>
            </a:r>
            <a:r>
              <a:rPr lang="en-AU" sz="2400" dirty="0" err="1">
                <a:latin typeface="Courier"/>
              </a:rPr>
              <a:t>tmp</a:t>
            </a:r>
            <a:r>
              <a:rPr sz="2400" dirty="0">
                <a:latin typeface="Courier"/>
              </a:rPr>
              <a:t>)</a:t>
            </a:r>
            <a:r>
              <a:rPr sz="2400" dirty="0">
                <a:solidFill>
                  <a:srgbClr val="4070A0"/>
                </a:solidFill>
                <a:latin typeface="Courier"/>
              </a:rPr>
              <a:t>/</a:t>
            </a:r>
            <a:endParaRPr lang="en-AU" sz="2400" dirty="0">
              <a:solidFill>
                <a:srgbClr val="4070A0"/>
              </a:solidFill>
              <a:latin typeface="Courier"/>
            </a:endParaRPr>
          </a:p>
          <a:p>
            <a:pPr lvl="0" indent="0">
              <a:buNone/>
            </a:pPr>
            <a:r>
              <a:rPr sz="2400" dirty="0">
                <a:solidFill>
                  <a:srgbClr val="06287E"/>
                </a:solidFill>
                <a:latin typeface="Courier"/>
              </a:rPr>
              <a:t>sqrt</a:t>
            </a:r>
            <a:r>
              <a:rPr sz="2400" dirty="0">
                <a:latin typeface="Courier"/>
              </a:rPr>
              <a:t>(</a:t>
            </a:r>
            <a:r>
              <a:rPr sz="2400" dirty="0">
                <a:solidFill>
                  <a:srgbClr val="06287E"/>
                </a:solidFill>
                <a:latin typeface="Courier"/>
              </a:rPr>
              <a:t>length</a:t>
            </a:r>
            <a:r>
              <a:rPr sz="2400" dirty="0">
                <a:latin typeface="Courier"/>
              </a:rPr>
              <a:t>(</a:t>
            </a:r>
            <a:r>
              <a:rPr lang="en-AU" sz="2400" dirty="0" err="1">
                <a:latin typeface="Courier"/>
              </a:rPr>
              <a:t>tmp</a:t>
            </a:r>
            <a:r>
              <a:rPr sz="2400" dirty="0">
                <a:latin typeface="Courier"/>
              </a:rPr>
              <a:t>)</a:t>
            </a:r>
            <a:r>
              <a:rPr lang="en-AU" sz="2400" dirty="0">
                <a:latin typeface="Courier"/>
              </a:rPr>
              <a:t>)</a:t>
            </a:r>
            <a:endParaRPr lang="en-AU" sz="2400" dirty="0"/>
          </a:p>
          <a:p>
            <a:pPr lvl="0" indent="0">
              <a:buNone/>
            </a:pPr>
            <a:r>
              <a:rPr sz="2400" b="1" dirty="0">
                <a:latin typeface="Courier"/>
              </a:rPr>
              <a:t>## [1] </a:t>
            </a:r>
            <a:r>
              <a:rPr lang="en-AU" sz="2400" b="1" dirty="0">
                <a:latin typeface="Courier"/>
              </a:rPr>
              <a:t>0.228051</a:t>
            </a:r>
          </a:p>
          <a:p>
            <a:pPr lvl="0" indent="0">
              <a:buNone/>
            </a:pPr>
            <a:endParaRPr lang="en-AU" sz="2400" b="1" dirty="0">
              <a:latin typeface="Courier"/>
            </a:endParaRPr>
          </a:p>
          <a:p>
            <a:pPr indent="0">
              <a:buNone/>
            </a:pPr>
            <a:r>
              <a:rPr lang="en-AU" sz="2400" i="1" dirty="0">
                <a:solidFill>
                  <a:srgbClr val="60A0B0"/>
                </a:solidFill>
                <a:latin typeface="Courier"/>
              </a:rPr>
              <a:t># The standard deviation of the means or standard error</a:t>
            </a:r>
            <a:br>
              <a:rPr lang="en-AU" sz="2400" dirty="0"/>
            </a:br>
            <a:r>
              <a:rPr lang="en-AU" sz="2400"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lang="en-AU" sz="2400"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lang="en-AU" sz="2400" b="1" dirty="0">
                <a:latin typeface="Courier"/>
              </a:rPr>
              <a:t>## [1] 0.2327267</a:t>
            </a:r>
          </a:p>
          <a:p>
            <a:pPr lvl="0" indent="0">
              <a:buNone/>
            </a:pPr>
            <a:endParaRPr sz="2400" b="1" dirty="0">
              <a:latin typeface="Courier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0C373-09BD-C1B5-E524-04C369160EAD}"/>
                  </a:ext>
                </a:extLst>
              </p:cNvPr>
              <p:cNvSpPr txBox="1"/>
              <p:nvPr/>
            </p:nvSpPr>
            <p:spPr>
              <a:xfrm>
                <a:off x="1485901" y="1178105"/>
                <a:ext cx="5105399" cy="1109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ar-AE" sz="3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3200">
                              <a:latin typeface="Cambria Math" panose="02040503050406030204" pitchFamily="18" charset="0"/>
                            </a:rPr>
                            <m:t>𝑆𝐷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ar-AE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0C373-09BD-C1B5-E524-04C369160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901" y="1178105"/>
                <a:ext cx="5105399" cy="1109663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8B26A-CE4C-0FAA-536B-D18B70B9E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0"/>
            <a:ext cx="8229600" cy="1143000"/>
          </a:xfrm>
        </p:spPr>
        <p:txBody>
          <a:bodyPr/>
          <a:lstStyle/>
          <a:p>
            <a:r>
              <a:rPr lang="en-US" dirty="0"/>
              <a:t>But what is an ‘effect size’?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B1317-B099-EE44-ED00-054FD138B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measure of the magnitude (and direction) of difference, association or central tendency that is comparable across studies</a:t>
            </a:r>
          </a:p>
          <a:p>
            <a:pPr lvl="1"/>
            <a:r>
              <a:rPr lang="en-US" dirty="0"/>
              <a:t>Core unit of analysis in meta-analysis</a:t>
            </a:r>
          </a:p>
          <a:p>
            <a:pPr lvl="1"/>
            <a:r>
              <a:rPr lang="en-US" dirty="0"/>
              <a:t>Have an associated sampling variance</a:t>
            </a:r>
          </a:p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Approximately normally distributed</a:t>
            </a:r>
          </a:p>
          <a:p>
            <a:pPr lvl="1"/>
            <a:r>
              <a:rPr lang="en-US" dirty="0"/>
              <a:t>Independent and identically distributed samples</a:t>
            </a:r>
          </a:p>
          <a:p>
            <a:pPr lvl="2"/>
            <a:r>
              <a:rPr lang="en-US" dirty="0"/>
              <a:t>But can be relaxed with use of different equations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772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8FE50-D8B5-5D4B-A5D3-FD3B13B90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164" y="2898952"/>
            <a:ext cx="9001124" cy="375221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“Effect size” value</a:t>
            </a:r>
          </a:p>
          <a:p>
            <a:pPr marL="457200" lvl="1" indent="0">
              <a:buNone/>
            </a:pPr>
            <a:r>
              <a:rPr lang="en-US" dirty="0"/>
              <a:t>e.g. 30% difference, a slope of 1.2, </a:t>
            </a:r>
            <a:r>
              <a:rPr lang="en-US" i="1" dirty="0"/>
              <a:t>r</a:t>
            </a:r>
            <a:r>
              <a:rPr lang="en-US" dirty="0"/>
              <a:t> = 0.2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“Effect size” statistic (or effect statistic)</a:t>
            </a:r>
          </a:p>
          <a:p>
            <a:pPr marL="457200" lvl="1" indent="0">
              <a:buNone/>
            </a:pPr>
            <a:r>
              <a:rPr lang="en-US" dirty="0"/>
              <a:t>e.g. </a:t>
            </a:r>
            <a:r>
              <a:rPr lang="en-US" i="1" dirty="0"/>
              <a:t>d</a:t>
            </a:r>
            <a:r>
              <a:rPr lang="en-US" dirty="0"/>
              <a:t>, </a:t>
            </a:r>
            <a:r>
              <a:rPr lang="en-US" i="1" dirty="0"/>
              <a:t>r</a:t>
            </a:r>
            <a:r>
              <a:rPr lang="en-US" dirty="0"/>
              <a:t> and odds ratio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biological (practical/clinical) importance of an “effect-size” value</a:t>
            </a:r>
          </a:p>
          <a:p>
            <a:pPr marL="457200" lvl="1" indent="0">
              <a:buNone/>
            </a:pPr>
            <a:r>
              <a:rPr lang="en-US" dirty="0"/>
              <a:t>e.g.</a:t>
            </a:r>
            <a:r>
              <a:rPr lang="en-US" i="1" dirty="0"/>
              <a:t> r</a:t>
            </a:r>
            <a:r>
              <a:rPr lang="en-US" dirty="0"/>
              <a:t> = 0.5 is a ”strong” correlation </a:t>
            </a:r>
          </a:p>
          <a:p>
            <a:pPr marL="457200" lvl="1" indent="0">
              <a:buNone/>
            </a:pPr>
            <a:r>
              <a:rPr lang="en-US" dirty="0"/>
              <a:t>e.g. a 5% increase in death is not negligible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399055-559F-0E5D-DB81-758F09BAB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42" y="0"/>
            <a:ext cx="8218715" cy="263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A5E1B-F091-39B2-3FFE-47EBFEAAF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26121"/>
            <a:ext cx="8229600" cy="1143000"/>
          </a:xfrm>
        </p:spPr>
        <p:txBody>
          <a:bodyPr/>
          <a:lstStyle/>
          <a:p>
            <a:r>
              <a:rPr lang="en-US" dirty="0"/>
              <a:t>Different effect size statistics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80D9C9-683E-CDD3-56FF-F36415B77EA0}"/>
              </a:ext>
            </a:extLst>
          </p:cNvPr>
          <p:cNvGrpSpPr/>
          <p:nvPr/>
        </p:nvGrpSpPr>
        <p:grpSpPr>
          <a:xfrm>
            <a:off x="3048000" y="964324"/>
            <a:ext cx="3216166" cy="759372"/>
            <a:chOff x="3048000" y="964324"/>
            <a:chExt cx="3216166" cy="75937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3529BCEB-F705-C25A-DDF3-3ABB766A992C}"/>
                </a:ext>
              </a:extLst>
            </p:cNvPr>
            <p:cNvSpPr/>
            <p:nvPr/>
          </p:nvSpPr>
          <p:spPr>
            <a:xfrm>
              <a:off x="3048000" y="964324"/>
              <a:ext cx="3216166" cy="759372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645AA5-E50B-6BDF-1F5A-108075B227C7}"/>
                </a:ext>
              </a:extLst>
            </p:cNvPr>
            <p:cNvSpPr txBox="1"/>
            <p:nvPr/>
          </p:nvSpPr>
          <p:spPr>
            <a:xfrm>
              <a:off x="4025462" y="1159344"/>
              <a:ext cx="1261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Data Type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651F2B0-6049-F575-13D4-BF25CBF11796}"/>
              </a:ext>
            </a:extLst>
          </p:cNvPr>
          <p:cNvGrpSpPr/>
          <p:nvPr/>
        </p:nvGrpSpPr>
        <p:grpSpPr>
          <a:xfrm>
            <a:off x="183931" y="2308334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79F1B7C-2E53-19A8-E05B-E68CE9EE079D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BF908B-619A-557A-912E-97BA5531DB9E}"/>
                </a:ext>
              </a:extLst>
            </p:cNvPr>
            <p:cNvSpPr txBox="1"/>
            <p:nvPr/>
          </p:nvSpPr>
          <p:spPr>
            <a:xfrm>
              <a:off x="3484180" y="1159344"/>
              <a:ext cx="181566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Continuous data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18F7D9-1A20-A114-B50F-16B4D15C5849}"/>
              </a:ext>
            </a:extLst>
          </p:cNvPr>
          <p:cNvGrpSpPr/>
          <p:nvPr/>
        </p:nvGrpSpPr>
        <p:grpSpPr>
          <a:xfrm>
            <a:off x="3297620" y="2308334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E744A1B-4D10-A62A-ABF7-823EAAAC784F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F5A5B18-2D86-AD54-38D9-D4002C9BB765}"/>
                </a:ext>
              </a:extLst>
            </p:cNvPr>
            <p:cNvSpPr txBox="1"/>
            <p:nvPr/>
          </p:nvSpPr>
          <p:spPr>
            <a:xfrm>
              <a:off x="3167555" y="1159344"/>
              <a:ext cx="2594744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Binary / proportion data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731F43-6969-52AC-9DAD-A4508A6E848C}"/>
              </a:ext>
            </a:extLst>
          </p:cNvPr>
          <p:cNvGrpSpPr/>
          <p:nvPr/>
        </p:nvGrpSpPr>
        <p:grpSpPr>
          <a:xfrm>
            <a:off x="6358099" y="2307019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EC16B8CC-6D27-50B2-A1F4-CABE38192131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A5A593-CDD3-51AA-C5A4-9092CC5B0A01}"/>
                </a:ext>
              </a:extLst>
            </p:cNvPr>
            <p:cNvSpPr txBox="1"/>
            <p:nvPr/>
          </p:nvSpPr>
          <p:spPr>
            <a:xfrm>
              <a:off x="3093983" y="1045835"/>
              <a:ext cx="261313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Comparison between means</a:t>
              </a: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B8E0A74-F895-9F67-51F3-49D45C1E6B63}"/>
              </a:ext>
            </a:extLst>
          </p:cNvPr>
          <p:cNvCxnSpPr>
            <a:stCxn id="4" idx="1"/>
            <a:endCxn id="8" idx="0"/>
          </p:cNvCxnSpPr>
          <p:nvPr/>
        </p:nvCxnSpPr>
        <p:spPr>
          <a:xfrm flipH="1">
            <a:off x="1542393" y="1344010"/>
            <a:ext cx="1505607" cy="9643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C09501-7514-9FCE-AE9D-771506DCB5BD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 flipH="1">
            <a:off x="4656082" y="1723696"/>
            <a:ext cx="1" cy="5846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382AE25-F0DE-6E8C-45BF-7D5BC244CB68}"/>
              </a:ext>
            </a:extLst>
          </p:cNvPr>
          <p:cNvCxnSpPr>
            <a:cxnSpLocks/>
            <a:stCxn id="4" idx="3"/>
            <a:endCxn id="14" idx="0"/>
          </p:cNvCxnSpPr>
          <p:nvPr/>
        </p:nvCxnSpPr>
        <p:spPr>
          <a:xfrm>
            <a:off x="6264166" y="1344010"/>
            <a:ext cx="1452395" cy="9630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33706D9-94A2-8532-5266-7C672604330A}"/>
              </a:ext>
            </a:extLst>
          </p:cNvPr>
          <p:cNvGrpSpPr/>
          <p:nvPr/>
        </p:nvGrpSpPr>
        <p:grpSpPr>
          <a:xfrm>
            <a:off x="185901" y="3599789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FB24252C-A262-CFD7-60A1-50C3777BF0B4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4D1C47D-4093-23EC-730E-4DCE95A82C48}"/>
                </a:ext>
              </a:extLst>
            </p:cNvPr>
            <p:cNvSpPr txBox="1"/>
            <p:nvPr/>
          </p:nvSpPr>
          <p:spPr>
            <a:xfrm>
              <a:off x="3484179" y="1159344"/>
              <a:ext cx="2047547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Regression Slopes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FDEA50B-C687-5D09-896D-4874BC106F22}"/>
              </a:ext>
            </a:extLst>
          </p:cNvPr>
          <p:cNvGrpSpPr/>
          <p:nvPr/>
        </p:nvGrpSpPr>
        <p:grpSpPr>
          <a:xfrm>
            <a:off x="183931" y="4783517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90FF093-4926-A885-FBF3-DD8DF5D2EAAB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66380F1-01DA-BC0E-CAA4-0C1C70B0FD85}"/>
                </a:ext>
              </a:extLst>
            </p:cNvPr>
            <p:cNvSpPr txBox="1"/>
            <p:nvPr/>
          </p:nvSpPr>
          <p:spPr>
            <a:xfrm>
              <a:off x="3321269" y="1020844"/>
              <a:ext cx="2310305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Pearson’s Correlation</a:t>
              </a:r>
            </a:p>
            <a:p>
              <a:pPr algn="ctr"/>
              <a:r>
                <a:rPr lang="en-US" dirty="0"/>
                <a:t>(Z transformed)</a:t>
              </a: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83BBA01-893B-9015-7333-7D36383038CA}"/>
              </a:ext>
            </a:extLst>
          </p:cNvPr>
          <p:cNvCxnSpPr>
            <a:cxnSpLocks/>
            <a:stCxn id="8" idx="2"/>
            <a:endCxn id="25" idx="0"/>
          </p:cNvCxnSpPr>
          <p:nvPr/>
        </p:nvCxnSpPr>
        <p:spPr>
          <a:xfrm>
            <a:off x="1542393" y="3067706"/>
            <a:ext cx="1970" cy="5320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75C763A-4039-8B81-BC56-0724862A4D80}"/>
              </a:ext>
            </a:extLst>
          </p:cNvPr>
          <p:cNvCxnSpPr>
            <a:cxnSpLocks/>
            <a:stCxn id="25" idx="2"/>
            <a:endCxn id="29" idx="0"/>
          </p:cNvCxnSpPr>
          <p:nvPr/>
        </p:nvCxnSpPr>
        <p:spPr>
          <a:xfrm flipH="1">
            <a:off x="1542393" y="4359161"/>
            <a:ext cx="1970" cy="4243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03EC590-A7D9-3456-54EC-A5E766378138}"/>
              </a:ext>
            </a:extLst>
          </p:cNvPr>
          <p:cNvGrpSpPr/>
          <p:nvPr/>
        </p:nvGrpSpPr>
        <p:grpSpPr>
          <a:xfrm>
            <a:off x="3297620" y="3592926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314CE8C-3F80-DD05-CFF5-C5B15272C325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9FBCE7E-6FF2-48EE-D2F2-062BC28944D7}"/>
                </a:ext>
              </a:extLst>
            </p:cNvPr>
            <p:cNvSpPr txBox="1"/>
            <p:nvPr/>
          </p:nvSpPr>
          <p:spPr>
            <a:xfrm>
              <a:off x="3111717" y="1034827"/>
              <a:ext cx="2589489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Odds Ratio (log transformed)</a:t>
              </a: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6D74E32-4B29-6256-3811-7991CB2D9C4D}"/>
              </a:ext>
            </a:extLst>
          </p:cNvPr>
          <p:cNvCxnSpPr>
            <a:cxnSpLocks/>
            <a:stCxn id="11" idx="2"/>
            <a:endCxn id="38" idx="0"/>
          </p:cNvCxnSpPr>
          <p:nvPr/>
        </p:nvCxnSpPr>
        <p:spPr>
          <a:xfrm>
            <a:off x="4656082" y="3067706"/>
            <a:ext cx="0" cy="5252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AFFB106-13C1-2121-D74A-FBCE96DA509E}"/>
              </a:ext>
            </a:extLst>
          </p:cNvPr>
          <p:cNvGrpSpPr/>
          <p:nvPr/>
        </p:nvGrpSpPr>
        <p:grpSpPr>
          <a:xfrm>
            <a:off x="3297620" y="4726996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FDAB4C0C-67A9-4DA2-6EDF-4FB4F7FCE04B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F4CDCB-841B-549F-FE35-01445F5059EF}"/>
                </a:ext>
              </a:extLst>
            </p:cNvPr>
            <p:cNvSpPr txBox="1"/>
            <p:nvPr/>
          </p:nvSpPr>
          <p:spPr>
            <a:xfrm>
              <a:off x="3109747" y="1180107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Risk ratio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8C4B293-5B21-4FCC-25AB-B71383677581}"/>
              </a:ext>
            </a:extLst>
          </p:cNvPr>
          <p:cNvGrpSpPr/>
          <p:nvPr/>
        </p:nvGrpSpPr>
        <p:grpSpPr>
          <a:xfrm>
            <a:off x="3296966" y="5902592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E9BA47A0-E657-6314-382A-2CE0C080E76E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E381C61-5BFB-9FD4-5BDF-354ECF6358B3}"/>
                </a:ext>
              </a:extLst>
            </p:cNvPr>
            <p:cNvSpPr txBox="1"/>
            <p:nvPr/>
          </p:nvSpPr>
          <p:spPr>
            <a:xfrm>
              <a:off x="3110400" y="1179630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Rate differences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02DDE28-A104-FF0C-A003-6D66FA7CBD94}"/>
              </a:ext>
            </a:extLst>
          </p:cNvPr>
          <p:cNvCxnSpPr>
            <a:cxnSpLocks/>
            <a:stCxn id="38" idx="2"/>
            <a:endCxn id="44" idx="0"/>
          </p:cNvCxnSpPr>
          <p:nvPr/>
        </p:nvCxnSpPr>
        <p:spPr>
          <a:xfrm>
            <a:off x="4656082" y="4352298"/>
            <a:ext cx="0" cy="374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6C5E1FC-8760-9915-CFF9-DD243BB15988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4655428" y="5486368"/>
            <a:ext cx="654" cy="4162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84F392D-236D-4626-FAB6-B240735B292B}"/>
              </a:ext>
            </a:extLst>
          </p:cNvPr>
          <p:cNvGrpSpPr/>
          <p:nvPr/>
        </p:nvGrpSpPr>
        <p:grpSpPr>
          <a:xfrm>
            <a:off x="6358099" y="3587124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48649B26-2E20-E068-D2DF-97CD0FD98CFD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E1FD4BA-E8AE-1635-8443-B70506BE5A88}"/>
                </a:ext>
              </a:extLst>
            </p:cNvPr>
            <p:cNvSpPr txBox="1"/>
            <p:nvPr/>
          </p:nvSpPr>
          <p:spPr>
            <a:xfrm>
              <a:off x="3111717" y="1034827"/>
              <a:ext cx="2589489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Standardised</a:t>
              </a:r>
              <a:r>
                <a:rPr lang="en-US" dirty="0"/>
                <a:t> Mean Difference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EF78121-E4C2-2DAA-058C-AFF0DBB6D4D5}"/>
              </a:ext>
            </a:extLst>
          </p:cNvPr>
          <p:cNvGrpSpPr/>
          <p:nvPr/>
        </p:nvGrpSpPr>
        <p:grpSpPr>
          <a:xfrm>
            <a:off x="6358099" y="4721194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B9E3ACF9-659B-26C7-5465-3A28FD5CAF5C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0DEDCCB-E9EE-B802-C604-B9B5A1A46990}"/>
                </a:ext>
              </a:extLst>
            </p:cNvPr>
            <p:cNvSpPr txBox="1"/>
            <p:nvPr/>
          </p:nvSpPr>
          <p:spPr>
            <a:xfrm>
              <a:off x="3109747" y="1180107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Response ratio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026FFBB-750B-01C7-33B4-100D4BAF18CE}"/>
              </a:ext>
            </a:extLst>
          </p:cNvPr>
          <p:cNvCxnSpPr>
            <a:cxnSpLocks/>
            <a:stCxn id="56" idx="2"/>
            <a:endCxn id="59" idx="0"/>
          </p:cNvCxnSpPr>
          <p:nvPr/>
        </p:nvCxnSpPr>
        <p:spPr>
          <a:xfrm>
            <a:off x="7716561" y="4346496"/>
            <a:ext cx="0" cy="374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D0F92E8-2630-5C3E-78F9-E0FEE2A64539}"/>
              </a:ext>
            </a:extLst>
          </p:cNvPr>
          <p:cNvCxnSpPr>
            <a:cxnSpLocks/>
            <a:stCxn id="14" idx="2"/>
            <a:endCxn id="56" idx="0"/>
          </p:cNvCxnSpPr>
          <p:nvPr/>
        </p:nvCxnSpPr>
        <p:spPr>
          <a:xfrm>
            <a:off x="7716561" y="3066391"/>
            <a:ext cx="0" cy="5207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6854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731B84-D02F-7B65-0171-A15C31AEBDA1}"/>
              </a:ext>
            </a:extLst>
          </p:cNvPr>
          <p:cNvSpPr txBox="1">
            <a:spLocks/>
          </p:cNvSpPr>
          <p:nvPr/>
        </p:nvSpPr>
        <p:spPr>
          <a:xfrm>
            <a:off x="457200" y="-12612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Different effect size statistics</a:t>
            </a:r>
            <a:endParaRPr lang="en-US" dirty="0"/>
          </a:p>
        </p:txBody>
      </p:sp>
      <p:pic>
        <p:nvPicPr>
          <p:cNvPr id="6" name="Picture 5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F2D130E0-A53D-86B3-773C-42FA0FCF3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609"/>
          <a:stretch/>
        </p:blipFill>
        <p:spPr>
          <a:xfrm>
            <a:off x="373118" y="1188681"/>
            <a:ext cx="2895600" cy="4645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4DFD52-D40C-A2E0-1BD0-7CC5E0E127CC}"/>
              </a:ext>
            </a:extLst>
          </p:cNvPr>
          <p:cNvSpPr txBox="1"/>
          <p:nvPr/>
        </p:nvSpPr>
        <p:spPr>
          <a:xfrm>
            <a:off x="457200" y="1188681"/>
            <a:ext cx="32003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Comparative Physiology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9C6DD-5B1C-C9E7-BF26-D1F41430BDE1}"/>
              </a:ext>
            </a:extLst>
          </p:cNvPr>
          <p:cNvSpPr txBox="1"/>
          <p:nvPr/>
        </p:nvSpPr>
        <p:spPr>
          <a:xfrm>
            <a:off x="457200" y="6006424"/>
            <a:ext cx="38625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Noble et al. (2022); 63 meta-analyses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610BB5-CF8C-C842-347A-4595FEEA42CD}"/>
              </a:ext>
            </a:extLst>
          </p:cNvPr>
          <p:cNvSpPr txBox="1"/>
          <p:nvPr/>
        </p:nvSpPr>
        <p:spPr>
          <a:xfrm>
            <a:off x="4572000" y="6006424"/>
            <a:ext cx="38625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Nakagawa &amp; Santos (2012); 100 meta-analyses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C7066B-BC57-78A6-6C92-0AB293C86722}"/>
              </a:ext>
            </a:extLst>
          </p:cNvPr>
          <p:cNvSpPr txBox="1"/>
          <p:nvPr/>
        </p:nvSpPr>
        <p:spPr>
          <a:xfrm>
            <a:off x="4766864" y="1204401"/>
            <a:ext cx="32003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Ecology and Evolution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10F11C-14AC-4F91-F924-77CFC95DC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646" y="1761255"/>
            <a:ext cx="5063550" cy="371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71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AFC2-ED66-071E-EAA2-7316CF1C8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2645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Calculation of some common effect statistics…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DA07617-B58A-AC63-9DF8-601CF4B5E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570" y="1571465"/>
            <a:ext cx="8754859" cy="3152697"/>
          </a:xfr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6A672A7-AB13-1711-E8DA-8F0FF52DC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517" y="4877988"/>
            <a:ext cx="6626644" cy="185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26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8708F-EB3E-3F4A-B814-9D369E1A4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extract to get 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A9D8A-7658-7A4D-A5E6-76A69054A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91880"/>
            <a:ext cx="7886700" cy="3754294"/>
          </a:xfrm>
        </p:spPr>
        <p:txBody>
          <a:bodyPr/>
          <a:lstStyle/>
          <a:p>
            <a:r>
              <a:rPr lang="en-US" sz="3200" dirty="0"/>
              <a:t>Descriptive statistics: Means (medians) and SD (SE or confidence intervals) and </a:t>
            </a:r>
            <a:r>
              <a:rPr lang="en-US" sz="3200" i="1" dirty="0"/>
              <a:t>r</a:t>
            </a:r>
            <a:endParaRPr lang="en-US" sz="3200" dirty="0"/>
          </a:p>
          <a:p>
            <a:r>
              <a:rPr lang="en-US" sz="3200" dirty="0"/>
              <a:t>Inferential statistics (</a:t>
            </a:r>
            <a:r>
              <a:rPr lang="en-US" sz="3200" i="1" dirty="0"/>
              <a:t>t</a:t>
            </a:r>
            <a:r>
              <a:rPr lang="en-US" sz="3200" dirty="0"/>
              <a:t>, </a:t>
            </a:r>
            <a:r>
              <a:rPr lang="en-US" sz="3200" i="1" dirty="0"/>
              <a:t>z</a:t>
            </a:r>
            <a:r>
              <a:rPr lang="en-US" sz="3200" dirty="0"/>
              <a:t>, Chi-square, </a:t>
            </a:r>
            <a:r>
              <a:rPr lang="en-US" sz="3200" i="1" dirty="0"/>
              <a:t>F</a:t>
            </a:r>
            <a:r>
              <a:rPr lang="en-US" sz="3200" dirty="0"/>
              <a:t>)</a:t>
            </a:r>
          </a:p>
          <a:p>
            <a:r>
              <a:rPr lang="en-US" sz="3200" dirty="0"/>
              <a:t>Also get </a:t>
            </a:r>
            <a:r>
              <a:rPr lang="en-US" sz="3200" i="1" dirty="0"/>
              <a:t>N</a:t>
            </a:r>
            <a:r>
              <a:rPr lang="en-US" sz="3200" dirty="0"/>
              <a:t> or degrees of freedom (</a:t>
            </a:r>
            <a:r>
              <a:rPr lang="en-US" sz="3200" i="1" dirty="0" err="1"/>
              <a:t>df</a:t>
            </a:r>
            <a:r>
              <a:rPr lang="en-US" sz="32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62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ACC72-461C-0A49-BB01-D4C6B915F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extract to get 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ADF46-77A2-EC42-B6CF-3750DBEF8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10149"/>
            <a:ext cx="7886700" cy="350709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Non-parametric statistics (Mann-Whitney, Kruskal-Wallis)</a:t>
            </a:r>
          </a:p>
          <a:p>
            <a:pPr lvl="1"/>
            <a:r>
              <a:rPr lang="en-US" dirty="0"/>
              <a:t>Handbook of Statistical Distributions with Applications (Krishnamoorthy 2006)</a:t>
            </a:r>
          </a:p>
          <a:p>
            <a:r>
              <a:rPr lang="en-US" dirty="0"/>
              <a:t>Getting means and SD from medians and ranges?</a:t>
            </a:r>
          </a:p>
          <a:p>
            <a:pPr lvl="1"/>
            <a:r>
              <a:rPr lang="en-US" dirty="0" err="1"/>
              <a:t>Hozo</a:t>
            </a:r>
            <a:r>
              <a:rPr lang="en-US" dirty="0"/>
              <a:t> et al. (2005, </a:t>
            </a:r>
            <a:r>
              <a:rPr lang="en-US" b="1" dirty="0"/>
              <a:t>5</a:t>
            </a:r>
            <a:r>
              <a:rPr lang="en-US" dirty="0"/>
              <a:t>:13; BMC Med. Res. Method.)</a:t>
            </a:r>
          </a:p>
          <a:p>
            <a:r>
              <a:rPr lang="en-US" dirty="0"/>
              <a:t>Mixed models.... (difficult)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1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1C26593-9A51-48FE-9FA2-A9052E57F3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9144000" cy="68584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5">
            <a:extLst>
              <a:ext uri="{FF2B5EF4-FFF2-40B4-BE49-F238E27FC236}">
                <a16:creationId xmlns:a16="http://schemas.microsoft.com/office/drawing/2014/main" id="{B9D473B1-934D-4F2D-AC4B-5BFB4BAC5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06952" cy="6858000"/>
          </a:xfrm>
          <a:custGeom>
            <a:avLst/>
            <a:gdLst>
              <a:gd name="connsiteX0" fmla="*/ 0 w 9742603"/>
              <a:gd name="connsiteY0" fmla="*/ 0 h 6858000"/>
              <a:gd name="connsiteX1" fmla="*/ 152400 w 9742603"/>
              <a:gd name="connsiteY1" fmla="*/ 0 h 6858000"/>
              <a:gd name="connsiteX2" fmla="*/ 6566449 w 9742603"/>
              <a:gd name="connsiteY2" fmla="*/ 0 h 6858000"/>
              <a:gd name="connsiteX3" fmla="*/ 9742603 w 9742603"/>
              <a:gd name="connsiteY3" fmla="*/ 6858000 h 6858000"/>
              <a:gd name="connsiteX4" fmla="*/ 152400 w 9742603"/>
              <a:gd name="connsiteY4" fmla="*/ 6858000 h 6858000"/>
              <a:gd name="connsiteX5" fmla="*/ 0 w 9742603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42603" h="6858000">
                <a:moveTo>
                  <a:pt x="0" y="0"/>
                </a:moveTo>
                <a:lnTo>
                  <a:pt x="152400" y="0"/>
                </a:lnTo>
                <a:lnTo>
                  <a:pt x="6566449" y="0"/>
                </a:lnTo>
                <a:lnTo>
                  <a:pt x="9742603" y="6858000"/>
                </a:lnTo>
                <a:lnTo>
                  <a:pt x="152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CDE3C03E-D949-4F50-AAFA-3278B2212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35252" cy="6858000"/>
          </a:xfrm>
          <a:custGeom>
            <a:avLst/>
            <a:gdLst>
              <a:gd name="connsiteX0" fmla="*/ 0 w 9380336"/>
              <a:gd name="connsiteY0" fmla="*/ 0 h 6858000"/>
              <a:gd name="connsiteX1" fmla="*/ 6204182 w 9380336"/>
              <a:gd name="connsiteY1" fmla="*/ 0 h 6858000"/>
              <a:gd name="connsiteX2" fmla="*/ 9380336 w 9380336"/>
              <a:gd name="connsiteY2" fmla="*/ 6858000 h 6858000"/>
              <a:gd name="connsiteX3" fmla="*/ 0 w 93803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0336" h="6858000">
                <a:moveTo>
                  <a:pt x="0" y="0"/>
                </a:moveTo>
                <a:lnTo>
                  <a:pt x="6204182" y="0"/>
                </a:lnTo>
                <a:lnTo>
                  <a:pt x="93803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237D67-02F5-A74D-BFE4-08A8C9A8A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3893343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What to extract to get ES</a:t>
            </a: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91D1A592-5D84-E4F0-CA07-2210D8C0E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392" y="609185"/>
            <a:ext cx="3252309" cy="81307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696ED2-873B-0E44-AC3A-724891BF4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21249"/>
            <a:ext cx="4280673" cy="415571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/>
              <a:t>Many papers fail to report the relevant information</a:t>
            </a:r>
          </a:p>
          <a:p>
            <a:pPr>
              <a:lnSpc>
                <a:spcPct val="90000"/>
              </a:lnSpc>
            </a:pPr>
            <a:r>
              <a:rPr lang="en-US" sz="1700"/>
              <a:t>Getting descriptive stats from figures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The R packages, </a:t>
            </a:r>
            <a:r>
              <a:rPr lang="en-US" sz="1700" b="1">
                <a:hlinkClick r:id="rId3"/>
              </a:rPr>
              <a:t>metaDigitise</a:t>
            </a:r>
            <a:r>
              <a:rPr lang="en-US" sz="1700"/>
              <a:t> (Pick et al. 2019, Methods Ecol Evol) and </a:t>
            </a:r>
            <a:r>
              <a:rPr lang="en-US" sz="1700" b="1">
                <a:hlinkClick r:id="rId4"/>
              </a:rPr>
              <a:t>ShinyDigitise</a:t>
            </a:r>
            <a:r>
              <a:rPr lang="en-US" sz="1700"/>
              <a:t> (+ Ed Ivimey-Cook)</a:t>
            </a:r>
          </a:p>
          <a:p>
            <a:pPr lvl="1">
              <a:lnSpc>
                <a:spcPct val="90000"/>
              </a:lnSpc>
            </a:pPr>
            <a:r>
              <a:rPr lang="en-US" sz="1700" b="1">
                <a:hlinkClick r:id="rId5"/>
              </a:rPr>
              <a:t>juicr</a:t>
            </a:r>
            <a:r>
              <a:rPr lang="en-US" sz="1700"/>
              <a:t> (by Marc </a:t>
            </a:r>
            <a:r>
              <a:rPr lang="en-AU" sz="1700"/>
              <a:t>Lajeunesse)</a:t>
            </a:r>
            <a:endParaRPr lang="en-US" sz="1700"/>
          </a:p>
          <a:p>
            <a:pPr>
              <a:lnSpc>
                <a:spcPct val="90000"/>
              </a:lnSpc>
            </a:pPr>
            <a:r>
              <a:rPr lang="en-US" sz="1700"/>
              <a:t>Emailing the authors – usually very helpful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Success rate of 60-80% (difficult with old papers….)</a:t>
            </a:r>
          </a:p>
          <a:p>
            <a:pPr>
              <a:lnSpc>
                <a:spcPct val="90000"/>
              </a:lnSpc>
            </a:pPr>
            <a:r>
              <a:rPr lang="en-US" sz="1700"/>
              <a:t>A useful conversion resource for inferential statistics, Effect Size Calculator (web-based) </a:t>
            </a:r>
            <a:r>
              <a:rPr lang="en-US" sz="1700">
                <a:hlinkClick r:id="rId6"/>
              </a:rPr>
              <a:t>http://www.campbellcollaboration.org/resources/effect_size_input.php</a:t>
            </a:r>
            <a:endParaRPr lang="en-US" sz="17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7F894B-3107-E8E8-EDCC-7357F4CF48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3184" y="4475508"/>
            <a:ext cx="1244584" cy="13880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E846D1-B0EA-CE86-29E5-CA97526231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2755" y="3030231"/>
            <a:ext cx="1197161" cy="1388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852AC4-D1DF-6B69-CC58-906F172B7A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2318" y="1584964"/>
            <a:ext cx="1197153" cy="138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10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text, grass, field, outdoor&#10;&#10;Description automatically generated">
            <a:extLst>
              <a:ext uri="{FF2B5EF4-FFF2-40B4-BE49-F238E27FC236}">
                <a16:creationId xmlns:a16="http://schemas.microsoft.com/office/drawing/2014/main" id="{C026C9FE-0A88-4C9B-B205-7610B00E9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97183"/>
            <a:ext cx="9144000" cy="35608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5015304-0426-4C87-BADE-40D5D321807E}"/>
              </a:ext>
            </a:extLst>
          </p:cNvPr>
          <p:cNvSpPr/>
          <p:nvPr/>
        </p:nvSpPr>
        <p:spPr>
          <a:xfrm>
            <a:off x="0" y="0"/>
            <a:ext cx="9144000" cy="5015883"/>
          </a:xfrm>
          <a:prstGeom prst="rect">
            <a:avLst/>
          </a:prstGeom>
          <a:gradFill>
            <a:gsLst>
              <a:gs pos="32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85000"/>
                  <a:lumOff val="15000"/>
                  <a:alpha val="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EB62861-7236-4FC3-BF54-AECCB0AF2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960" y="458957"/>
            <a:ext cx="6756079" cy="23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715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36177-5B2F-66D7-C274-500C527B3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want to get out of this?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65CE-28C1-3800-3F83-ACA9735FF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6183"/>
            <a:ext cx="9144000" cy="3273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8A15EC-CE1E-AA59-CADD-9AAEEDBB56A9}"/>
              </a:ext>
            </a:extLst>
          </p:cNvPr>
          <p:cNvSpPr txBox="1"/>
          <p:nvPr/>
        </p:nvSpPr>
        <p:spPr>
          <a:xfrm>
            <a:off x="1417834" y="1357819"/>
            <a:ext cx="6164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Thanks for taking the survey! </a:t>
            </a:r>
          </a:p>
          <a:p>
            <a:pPr algn="ctr"/>
            <a:r>
              <a:rPr lang="en-US" dirty="0"/>
              <a:t>Here’s what everyone wants</a:t>
            </a:r>
          </a:p>
        </p:txBody>
      </p:sp>
    </p:spTree>
    <p:extLst>
      <p:ext uri="{BB962C8B-B14F-4D97-AF65-F5344CB8AC3E}">
        <p14:creationId xmlns:p14="http://schemas.microsoft.com/office/powerpoint/2010/main" val="9954953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617F78-A60E-4F6F-A1BA-0E195AD094C7}"/>
              </a:ext>
            </a:extLst>
          </p:cNvPr>
          <p:cNvSpPr/>
          <p:nvPr/>
        </p:nvSpPr>
        <p:spPr>
          <a:xfrm>
            <a:off x="1" y="2192784"/>
            <a:ext cx="9144000" cy="4665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872E6983-4582-4A90-AA8E-4DE601402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03" y="2428204"/>
            <a:ext cx="8700878" cy="43010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355294C-37FD-4D5D-8C1E-5BC6AB2F5F38}"/>
              </a:ext>
            </a:extLst>
          </p:cNvPr>
          <p:cNvSpPr/>
          <p:nvPr/>
        </p:nvSpPr>
        <p:spPr>
          <a:xfrm>
            <a:off x="2325950" y="2752078"/>
            <a:ext cx="4429957" cy="914400"/>
          </a:xfrm>
          <a:prstGeom prst="rect">
            <a:avLst/>
          </a:prstGeom>
          <a:solidFill>
            <a:srgbClr val="E7E8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09A7E9-0392-4FD6-9677-5E81CEE14BF0}"/>
              </a:ext>
            </a:extLst>
          </p:cNvPr>
          <p:cNvSpPr/>
          <p:nvPr/>
        </p:nvSpPr>
        <p:spPr>
          <a:xfrm>
            <a:off x="2325949" y="3666477"/>
            <a:ext cx="4429957" cy="1944209"/>
          </a:xfrm>
          <a:prstGeom prst="rect">
            <a:avLst/>
          </a:prstGeom>
          <a:solidFill>
            <a:srgbClr val="E7E8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F1E0A5-57FD-4181-9683-464BC540573E}"/>
              </a:ext>
            </a:extLst>
          </p:cNvPr>
          <p:cNvSpPr/>
          <p:nvPr/>
        </p:nvSpPr>
        <p:spPr>
          <a:xfrm>
            <a:off x="6880193" y="2634529"/>
            <a:ext cx="2051504" cy="229257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453E75-4EED-4D6E-BB51-F122FC0160CA}"/>
              </a:ext>
            </a:extLst>
          </p:cNvPr>
          <p:cNvSpPr txBox="1"/>
          <p:nvPr/>
        </p:nvSpPr>
        <p:spPr>
          <a:xfrm>
            <a:off x="128725" y="225663"/>
            <a:ext cx="8890988" cy="1697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Climate change is shifting species distribution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Not all individuals disperse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e.g. individuals with higher metabolic rate more likely to disperse</a:t>
            </a:r>
            <a:endParaRPr lang="en-AU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61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A4641A-0C80-46D3-9741-DEEF36A7B692}"/>
              </a:ext>
            </a:extLst>
          </p:cNvPr>
          <p:cNvSpPr txBox="1"/>
          <p:nvPr/>
        </p:nvSpPr>
        <p:spPr>
          <a:xfrm>
            <a:off x="2286000" y="38517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Problem</a:t>
            </a:r>
            <a:endParaRPr lang="en-AU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4523BA-3FA2-46E7-90B6-DED04F0F999C}"/>
              </a:ext>
            </a:extLst>
          </p:cNvPr>
          <p:cNvSpPr txBox="1"/>
          <p:nvPr/>
        </p:nvSpPr>
        <p:spPr>
          <a:xfrm>
            <a:off x="186431" y="1219235"/>
            <a:ext cx="8879747" cy="2251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Dispersal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not a common trait measured.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Activity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and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exploration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more common.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Individual variation in dispersal tenancy and population differences are not comparable.</a:t>
            </a:r>
            <a:endParaRPr lang="en-AU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B46525-7E5A-4EC5-85AC-5D831DDD2D87}"/>
              </a:ext>
            </a:extLst>
          </p:cNvPr>
          <p:cNvSpPr txBox="1"/>
          <p:nvPr/>
        </p:nvSpPr>
        <p:spPr>
          <a:xfrm>
            <a:off x="186432" y="4347268"/>
            <a:ext cx="8255203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Requires strict definition of activity, exploration, dispersal,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Difference effect sizes required.</a:t>
            </a:r>
            <a:endParaRPr lang="en-AU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6032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A4641A-0C80-46D3-9741-DEEF36A7B692}"/>
              </a:ext>
            </a:extLst>
          </p:cNvPr>
          <p:cNvSpPr txBox="1"/>
          <p:nvPr/>
        </p:nvSpPr>
        <p:spPr>
          <a:xfrm>
            <a:off x="2286000" y="19856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Data collection</a:t>
            </a:r>
            <a:endParaRPr lang="en-AU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E3FDDE8B-80A9-4078-B457-95F504D3E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23" y="1286882"/>
            <a:ext cx="3508992" cy="2155194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8DAB72E7-ED59-4529-A649-530A86862A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210"/>
          <a:stretch/>
        </p:blipFill>
        <p:spPr>
          <a:xfrm>
            <a:off x="5592931" y="1254055"/>
            <a:ext cx="2888589" cy="21707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9B4571-03BD-4558-9376-71610E926247}"/>
              </a:ext>
            </a:extLst>
          </p:cNvPr>
          <p:cNvSpPr txBox="1"/>
          <p:nvPr/>
        </p:nvSpPr>
        <p:spPr>
          <a:xfrm>
            <a:off x="294523" y="787964"/>
            <a:ext cx="40877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Correlation-based (Zr)</a:t>
            </a:r>
            <a:endParaRPr lang="en-AU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84D530-C57F-4080-9B9F-55D70661E88C}"/>
              </a:ext>
            </a:extLst>
          </p:cNvPr>
          <p:cNvSpPr txBox="1"/>
          <p:nvPr/>
        </p:nvSpPr>
        <p:spPr>
          <a:xfrm>
            <a:off x="5437572" y="787964"/>
            <a:ext cx="3174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Contrast-based (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lnRR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en-AU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A2BBCF-7A9E-4AD9-911A-A56EE924FB65}"/>
              </a:ext>
            </a:extLst>
          </p:cNvPr>
          <p:cNvSpPr txBox="1"/>
          <p:nvPr/>
        </p:nvSpPr>
        <p:spPr>
          <a:xfrm>
            <a:off x="294523" y="3643045"/>
            <a:ext cx="2840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Physiological trait</a:t>
            </a:r>
            <a:endParaRPr lang="en-AU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69D77-E55F-409D-9B9B-FB9B663227B2}"/>
              </a:ext>
            </a:extLst>
          </p:cNvPr>
          <p:cNvSpPr txBox="1"/>
          <p:nvPr/>
        </p:nvSpPr>
        <p:spPr>
          <a:xfrm>
            <a:off x="294523" y="4993431"/>
            <a:ext cx="40877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Activity, exploration, dispersal </a:t>
            </a:r>
            <a:endParaRPr lang="en-AU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9EBA2A-7FD9-48CC-A9DB-3A5EBAB0E13F}"/>
              </a:ext>
            </a:extLst>
          </p:cNvPr>
          <p:cNvSpPr txBox="1"/>
          <p:nvPr/>
        </p:nvSpPr>
        <p:spPr>
          <a:xfrm>
            <a:off x="294523" y="4052100"/>
            <a:ext cx="42774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e.g., metabolism, cardiovascular, locomotor capacity 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48605E-F09C-46F4-84C8-D4A48A75B0B1}"/>
              </a:ext>
            </a:extLst>
          </p:cNvPr>
          <p:cNvSpPr txBox="1"/>
          <p:nvPr/>
        </p:nvSpPr>
        <p:spPr>
          <a:xfrm>
            <a:off x="294523" y="5638130"/>
            <a:ext cx="25419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Moderators</a:t>
            </a:r>
            <a:endParaRPr lang="en-AU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707B38-2F8B-48C4-8093-8A7DED2FF746}"/>
              </a:ext>
            </a:extLst>
          </p:cNvPr>
          <p:cNvSpPr txBox="1"/>
          <p:nvPr/>
        </p:nvSpPr>
        <p:spPr>
          <a:xfrm>
            <a:off x="294523" y="6036034"/>
            <a:ext cx="42774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</a:rPr>
              <a:t>taxonomic group, thermoregulation strategy, sex, age, origin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D1627D-CA9C-471C-8A36-E64664443E53}"/>
              </a:ext>
            </a:extLst>
          </p:cNvPr>
          <p:cNvSpPr txBox="1"/>
          <p:nvPr/>
        </p:nvSpPr>
        <p:spPr>
          <a:xfrm>
            <a:off x="4761722" y="3616317"/>
            <a:ext cx="2840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Physiological trait</a:t>
            </a:r>
            <a:endParaRPr lang="en-AU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8ECD6F-E0AB-4D68-A6C4-8C867857696E}"/>
              </a:ext>
            </a:extLst>
          </p:cNvPr>
          <p:cNvSpPr txBox="1"/>
          <p:nvPr/>
        </p:nvSpPr>
        <p:spPr>
          <a:xfrm>
            <a:off x="4761722" y="4025372"/>
            <a:ext cx="42774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e.g., metabolism, cardiovascular, locomotor capacity 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598D25-5B92-40F6-822B-15512697EC27}"/>
              </a:ext>
            </a:extLst>
          </p:cNvPr>
          <p:cNvSpPr txBox="1"/>
          <p:nvPr/>
        </p:nvSpPr>
        <p:spPr>
          <a:xfrm>
            <a:off x="4761722" y="4824727"/>
            <a:ext cx="2553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Moderators</a:t>
            </a:r>
            <a:endParaRPr lang="en-AU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161056-ABB2-4BF0-AF05-0C62EB8EA6B4}"/>
              </a:ext>
            </a:extLst>
          </p:cNvPr>
          <p:cNvSpPr txBox="1"/>
          <p:nvPr/>
        </p:nvSpPr>
        <p:spPr>
          <a:xfrm>
            <a:off x="4761722" y="5222631"/>
            <a:ext cx="42774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</a:rPr>
              <a:t>taxonomic group, thermoregulation strategy, sex, age, distance between core and edge pop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3693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  <p:bldP spid="24" grpId="0"/>
      <p:bldP spid="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7F955F-BF7C-BD70-B9F3-C97ACEE68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62380"/>
            <a:ext cx="8229600" cy="29638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B9DE7F-8A57-4AFD-D3DC-7A17F866043B}"/>
              </a:ext>
            </a:extLst>
          </p:cNvPr>
          <p:cNvSpPr txBox="1">
            <a:spLocks/>
          </p:cNvSpPr>
          <p:nvPr/>
        </p:nvSpPr>
        <p:spPr>
          <a:xfrm>
            <a:off x="568016" y="919040"/>
            <a:ext cx="7886700" cy="740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Fisher’s </a:t>
            </a:r>
            <a:r>
              <a:rPr lang="en-US" sz="2800" i="1" dirty="0"/>
              <a:t>Z</a:t>
            </a:r>
            <a:r>
              <a:rPr lang="en-US" sz="2800" dirty="0"/>
              <a:t> transformed </a:t>
            </a:r>
            <a:r>
              <a:rPr lang="en-US" sz="2800" i="1" dirty="0"/>
              <a:t>r</a:t>
            </a:r>
            <a:r>
              <a:rPr lang="en-US" sz="2800" dirty="0"/>
              <a:t>: </a:t>
            </a:r>
            <a:r>
              <a:rPr lang="en-US" sz="2800" i="1" dirty="0"/>
              <a:t>Zr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CA94D-CC93-65A0-7F8D-7DBA7D015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2"/>
          <a:stretch/>
        </p:blipFill>
        <p:spPr>
          <a:xfrm>
            <a:off x="920620" y="2396590"/>
            <a:ext cx="7302760" cy="949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28D7CC-73AD-0017-E7C1-D884E59BDE74}"/>
              </a:ext>
            </a:extLst>
          </p:cNvPr>
          <p:cNvSpPr txBox="1"/>
          <p:nvPr/>
        </p:nvSpPr>
        <p:spPr>
          <a:xfrm>
            <a:off x="3026979" y="1732598"/>
            <a:ext cx="309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don’t we use, </a:t>
            </a:r>
            <a:r>
              <a:rPr lang="en-US" b="1" i="1" dirty="0"/>
              <a:t>r</a:t>
            </a:r>
            <a:r>
              <a:rPr lang="en-US" b="1" dirty="0"/>
              <a:t>, instead?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6D528A9-118C-157A-51DE-61884AFD33D3}"/>
              </a:ext>
            </a:extLst>
          </p:cNvPr>
          <p:cNvSpPr txBox="1">
            <a:spLocks/>
          </p:cNvSpPr>
          <p:nvPr/>
        </p:nvSpPr>
        <p:spPr>
          <a:xfrm>
            <a:off x="-81455" y="0"/>
            <a:ext cx="93069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</p:spTree>
    <p:extLst>
      <p:ext uri="{BB962C8B-B14F-4D97-AF65-F5344CB8AC3E}">
        <p14:creationId xmlns:p14="http://schemas.microsoft.com/office/powerpoint/2010/main" val="23874056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44109"/>
            <a:ext cx="9144000" cy="4349917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AU" sz="2000" i="1" dirty="0">
                <a:solidFill>
                  <a:srgbClr val="60A0B0"/>
                </a:solidFill>
                <a:latin typeface="Courier"/>
              </a:rPr>
              <a:t># remove irrelevant columns for this tutorial and select first 10 effect sizes to illustrate </a:t>
            </a:r>
            <a:r>
              <a:rPr lang="en-AU" sz="2000" i="1" dirty="0" err="1">
                <a:solidFill>
                  <a:srgbClr val="60A0B0"/>
                </a:solidFill>
                <a:latin typeface="Courier"/>
              </a:rPr>
              <a:t>escalc</a:t>
            </a:r>
            <a:r>
              <a:rPr lang="en-AU" sz="2000" i="1" dirty="0">
                <a:solidFill>
                  <a:srgbClr val="60A0B0"/>
                </a:solidFill>
                <a:latin typeface="Courier"/>
              </a:rPr>
              <a:t> function</a:t>
            </a:r>
            <a:endParaRPr lang="en-AU" sz="2000" dirty="0">
              <a:latin typeface="Courier"/>
            </a:endParaRPr>
          </a:p>
          <a:p>
            <a:pPr indent="0">
              <a:buNone/>
            </a:pPr>
            <a:r>
              <a:rPr sz="2000" dirty="0" err="1">
                <a:latin typeface="Courier"/>
              </a:rPr>
              <a:t>zr_data</a:t>
            </a:r>
            <a:r>
              <a:rPr sz="2000" dirty="0">
                <a:latin typeface="Courier"/>
              </a:rPr>
              <a:t> </a:t>
            </a:r>
            <a:r>
              <a:rPr sz="2000" dirty="0">
                <a:solidFill>
                  <a:srgbClr val="007020"/>
                </a:solidFill>
                <a:latin typeface="Courier"/>
              </a:rPr>
              <a:t>&lt;</a:t>
            </a:r>
            <a:r>
              <a:rPr lang="en-AU" sz="2000" dirty="0">
                <a:solidFill>
                  <a:srgbClr val="007020"/>
                </a:solidFill>
                <a:latin typeface="Courier"/>
              </a:rPr>
              <a:t>- </a:t>
            </a:r>
            <a:r>
              <a:rPr sz="2000"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sz="2000" dirty="0">
                <a:latin typeface="Courier"/>
              </a:rPr>
              <a:t>(</a:t>
            </a:r>
            <a:r>
              <a:rPr sz="2000" dirty="0">
                <a:solidFill>
                  <a:srgbClr val="4070A0"/>
                </a:solidFill>
                <a:latin typeface="Courier"/>
              </a:rPr>
              <a:t>"https://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raw.githubusercontent.com</a:t>
            </a:r>
            <a:r>
              <a:rPr sz="2000" dirty="0">
                <a:solidFill>
                  <a:srgbClr val="4070A0"/>
                </a:solidFill>
                <a:latin typeface="Courier"/>
              </a:rPr>
              <a:t>/daniel1noble/meta-workshop/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gh</a:t>
            </a:r>
            <a:r>
              <a:rPr sz="2000" dirty="0">
                <a:solidFill>
                  <a:srgbClr val="4070A0"/>
                </a:solidFill>
                <a:latin typeface="Courier"/>
              </a:rPr>
              <a:t>-pages/data/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ind_disp_raw_data.csv</a:t>
            </a:r>
            <a:r>
              <a:rPr sz="2000" dirty="0">
                <a:solidFill>
                  <a:srgbClr val="4070A0"/>
                </a:solidFill>
                <a:latin typeface="Courier"/>
              </a:rPr>
              <a:t>"</a:t>
            </a:r>
            <a:r>
              <a:rPr sz="2000" dirty="0">
                <a:latin typeface="Courier"/>
              </a:rPr>
              <a:t>) </a:t>
            </a:r>
            <a:r>
              <a:rPr sz="20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2000" dirty="0"/>
            </a:br>
            <a:r>
              <a:rPr sz="2000" dirty="0">
                <a:latin typeface="Courier"/>
              </a:rPr>
              <a:t>  </a:t>
            </a:r>
            <a:r>
              <a:rPr sz="2000" dirty="0" err="1">
                <a:latin typeface="Courier"/>
              </a:rPr>
              <a:t>dplyr</a:t>
            </a:r>
            <a:r>
              <a:rPr sz="2000" dirty="0">
                <a:solidFill>
                  <a:srgbClr val="4070A0"/>
                </a:solidFill>
                <a:latin typeface="Courier"/>
              </a:rPr>
              <a:t>::</a:t>
            </a:r>
            <a:r>
              <a:rPr sz="20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2000" dirty="0">
                <a:latin typeface="Courier"/>
              </a:rPr>
              <a:t>(</a:t>
            </a:r>
            <a:r>
              <a:rPr sz="2000" dirty="0" err="1">
                <a:latin typeface="Courier"/>
              </a:rPr>
              <a:t>study_ID</a:t>
            </a:r>
            <a:r>
              <a:rPr sz="2000" dirty="0">
                <a:latin typeface="Courier"/>
              </a:rPr>
              <a:t>, taxa, species, trait, response, </a:t>
            </a:r>
            <a:r>
              <a:rPr sz="2000" dirty="0" err="1">
                <a:latin typeface="Courier"/>
              </a:rPr>
              <a:t>response_unit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disp_trait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disp_unit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corr_coeff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sample_size</a:t>
            </a:r>
            <a:r>
              <a:rPr sz="2000" dirty="0">
                <a:latin typeface="Courier"/>
              </a:rPr>
              <a:t>) </a:t>
            </a:r>
            <a:r>
              <a:rPr sz="20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2000" dirty="0"/>
            </a:br>
            <a:r>
              <a:rPr sz="2000" dirty="0">
                <a:latin typeface="Courier"/>
              </a:rPr>
              <a:t>  </a:t>
            </a:r>
            <a:r>
              <a:rPr sz="2000" dirty="0" err="1">
                <a:latin typeface="Courier"/>
              </a:rPr>
              <a:t>dplyr</a:t>
            </a:r>
            <a:r>
              <a:rPr sz="2000" dirty="0">
                <a:solidFill>
                  <a:srgbClr val="4070A0"/>
                </a:solidFill>
                <a:latin typeface="Courier"/>
              </a:rPr>
              <a:t>::</a:t>
            </a:r>
            <a:r>
              <a:rPr sz="2000" dirty="0" err="1">
                <a:solidFill>
                  <a:srgbClr val="06287E"/>
                </a:solidFill>
                <a:latin typeface="Courier"/>
              </a:rPr>
              <a:t>top_n</a:t>
            </a:r>
            <a:r>
              <a:rPr sz="2000" dirty="0">
                <a:latin typeface="Courier"/>
              </a:rPr>
              <a:t>(</a:t>
            </a:r>
            <a:r>
              <a:rPr sz="2000" dirty="0">
                <a:solidFill>
                  <a:srgbClr val="40A070"/>
                </a:solidFill>
                <a:latin typeface="Courier"/>
              </a:rPr>
              <a:t>10</a:t>
            </a:r>
            <a:r>
              <a:rPr sz="2000" dirty="0">
                <a:latin typeface="Courier"/>
              </a:rPr>
              <a:t>)</a:t>
            </a:r>
            <a:endParaRPr sz="2000" i="1" dirty="0">
              <a:solidFill>
                <a:srgbClr val="60A0B0"/>
              </a:solidFill>
              <a:latin typeface="Courier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5F449D-0546-AD14-9920-227F77B3B253}"/>
              </a:ext>
            </a:extLst>
          </p:cNvPr>
          <p:cNvSpPr txBox="1">
            <a:spLocks/>
          </p:cNvSpPr>
          <p:nvPr/>
        </p:nvSpPr>
        <p:spPr>
          <a:xfrm>
            <a:off x="-81455" y="0"/>
            <a:ext cx="93069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4BDE35-2645-0D03-5939-3799D39D6A40}"/>
              </a:ext>
            </a:extLst>
          </p:cNvPr>
          <p:cNvSpPr txBox="1"/>
          <p:nvPr/>
        </p:nvSpPr>
        <p:spPr>
          <a:xfrm>
            <a:off x="1639614" y="1274222"/>
            <a:ext cx="570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https://daniel1noble.github.io/meta-workshop/effect-size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84891"/>
            <a:ext cx="9144001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Fisher's r-to-z transformed correlation coefficient (ZCOR) as </a:t>
            </a:r>
            <a:r>
              <a:rPr lang="en-AU" sz="1200" i="1" dirty="0">
                <a:solidFill>
                  <a:srgbClr val="60A0B0"/>
                </a:solidFill>
                <a:latin typeface="Courier"/>
              </a:rPr>
              <a:t>Zr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v</a:t>
            </a:r>
            <a:r>
              <a:rPr lang="en-AU" sz="1200" i="1" dirty="0">
                <a:solidFill>
                  <a:srgbClr val="60A0B0"/>
                </a:solidFill>
                <a:latin typeface="Courier"/>
              </a:rPr>
              <a:t>_Zr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ri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raw correlation coefficients,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ni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sample size.</a:t>
            </a:r>
            <a:br>
              <a:rPr sz="1200" dirty="0"/>
            </a:br>
            <a:r>
              <a:rPr sz="1200" dirty="0" err="1">
                <a:latin typeface="Courier"/>
              </a:rPr>
              <a:t>zr_data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"ZCOR"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ri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ni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zr_data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"Zr"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v_Zr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br>
              <a:rPr sz="1200" dirty="0"/>
            </a:br>
            <a:r>
              <a:rPr sz="1200" dirty="0" err="1">
                <a:latin typeface="Courier"/>
              </a:rPr>
              <a:t>zr_data</a:t>
            </a:r>
            <a:endParaRPr sz="1200" dirty="0">
              <a:latin typeface="Courier"/>
            </a:endParaRP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 taxa              species          trait       response 
## 1         5 Mammalia      </a:t>
            </a:r>
            <a:r>
              <a:rPr sz="1200" dirty="0" err="1">
                <a:latin typeface="Courier"/>
              </a:rPr>
              <a:t>Tamias_striatus</a:t>
            </a:r>
            <a:r>
              <a:rPr sz="1200" dirty="0">
                <a:latin typeface="Courier"/>
              </a:rPr>
              <a:t>     Metabolism     Resting MR 
## 2        13     Aves          </a:t>
            </a:r>
            <a:r>
              <a:rPr sz="1200" dirty="0" err="1">
                <a:latin typeface="Courier"/>
              </a:rPr>
              <a:t>Parus_major</a:t>
            </a:r>
            <a:r>
              <a:rPr sz="1200" dirty="0">
                <a:latin typeface="Courier"/>
              </a:rPr>
              <a:t>     Metabolism       Basal MR 
## 3        13     Aves          </a:t>
            </a:r>
            <a:r>
              <a:rPr sz="1200" dirty="0" err="1">
                <a:latin typeface="Courier"/>
              </a:rPr>
              <a:t>Parus_major</a:t>
            </a:r>
            <a:r>
              <a:rPr sz="1200" dirty="0">
                <a:latin typeface="Courier"/>
              </a:rPr>
              <a:t>     Metabolism       Basal MR 
## 4        45 Mammalia      </a:t>
            </a:r>
            <a:r>
              <a:rPr sz="1200" dirty="0" err="1">
                <a:latin typeface="Courier"/>
              </a:rPr>
              <a:t>Syncerus_caffer</a:t>
            </a:r>
            <a:r>
              <a:rPr sz="1200" dirty="0">
                <a:latin typeface="Courier"/>
              </a:rPr>
              <a:t>      Condition Body condition 
## 5        45 Mammalia      </a:t>
            </a:r>
            <a:r>
              <a:rPr sz="1200" dirty="0" err="1">
                <a:latin typeface="Courier"/>
              </a:rPr>
              <a:t>Syncerus_caffer</a:t>
            </a:r>
            <a:r>
              <a:rPr sz="1200" dirty="0">
                <a:latin typeface="Courier"/>
              </a:rPr>
              <a:t>      Condition Body condition 
## 6        55     Aves </a:t>
            </a:r>
            <a:r>
              <a:rPr sz="1200" dirty="0" err="1">
                <a:latin typeface="Courier"/>
              </a:rPr>
              <a:t>Phoenicopterus_ruber</a:t>
            </a:r>
            <a:r>
              <a:rPr sz="1200" dirty="0">
                <a:latin typeface="Courier"/>
              </a:rPr>
              <a:t>      Condition Body condition 
##       </a:t>
            </a:r>
            <a:r>
              <a:rPr sz="1200" dirty="0" err="1">
                <a:latin typeface="Courier"/>
              </a:rPr>
              <a:t>response_unit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disp_trait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disp_unit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      </a:t>
            </a:r>
            <a:r>
              <a:rPr sz="1200" b="1" dirty="0">
                <a:latin typeface="Courier"/>
              </a:rPr>
              <a:t>Zr </a:t>
            </a:r>
            <a:r>
              <a:rPr lang="en-AU" sz="1200" b="1" dirty="0" err="1">
                <a:latin typeface="Courier"/>
              </a:rPr>
              <a:t>v_Zr</a:t>
            </a:r>
            <a:r>
              <a:rPr lang="en-AU"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## 1       residual </a:t>
            </a:r>
            <a:r>
              <a:rPr sz="1200" dirty="0" err="1">
                <a:latin typeface="Courier"/>
              </a:rPr>
              <a:t>mW</a:t>
            </a:r>
            <a:r>
              <a:rPr sz="1200" dirty="0">
                <a:latin typeface="Courier"/>
              </a:rPr>
              <a:t> Exploration  residual -0.14300000         296 </a:t>
            </a:r>
            <a:r>
              <a:rPr sz="1200" b="1" dirty="0">
                <a:latin typeface="Courier"/>
              </a:rPr>
              <a:t>-0.1440 </a:t>
            </a:r>
            <a:r>
              <a:rPr lang="en-AU" sz="1200" b="1" dirty="0">
                <a:latin typeface="Courier"/>
              </a:rPr>
              <a:t>0.0034 </a:t>
            </a:r>
            <a:r>
              <a:rPr sz="1200" dirty="0">
                <a:latin typeface="Courier"/>
              </a:rPr>
              <a:t>
## 2  mass-corrected W Exploration            0.05547002         345  </a:t>
            </a:r>
            <a:r>
              <a:rPr sz="1200" b="1" dirty="0">
                <a:latin typeface="Courier"/>
              </a:rPr>
              <a:t>0.0555 </a:t>
            </a:r>
            <a:r>
              <a:rPr lang="en-AU" sz="1200" b="1" dirty="0">
                <a:latin typeface="Courier"/>
              </a:rPr>
              <a:t>0.0029 </a:t>
            </a:r>
            <a:r>
              <a:rPr sz="1200" dirty="0">
                <a:latin typeface="Courier"/>
              </a:rPr>
              <a:t>
## 3  mass-corrected W Exploration           -0.13969969         335 </a:t>
            </a:r>
            <a:r>
              <a:rPr sz="1200" b="1" dirty="0">
                <a:latin typeface="Courier"/>
              </a:rPr>
              <a:t>-0.1406 </a:t>
            </a:r>
            <a:r>
              <a:rPr lang="en-AU" sz="1200" b="1" dirty="0">
                <a:latin typeface="Courier"/>
              </a:rPr>
              <a:t>0.0030 </a:t>
            </a:r>
            <a:r>
              <a:rPr sz="1200" dirty="0">
                <a:latin typeface="Courier"/>
              </a:rPr>
              <a:t>
## 4             index   Dispersal         % -0.40000000         415 </a:t>
            </a:r>
            <a:r>
              <a:rPr sz="1200" b="1" dirty="0">
                <a:latin typeface="Courier"/>
              </a:rPr>
              <a:t>-0.4236 </a:t>
            </a:r>
            <a:r>
              <a:rPr lang="en-AU" sz="1200" b="1" dirty="0">
                <a:latin typeface="Courier"/>
              </a:rPr>
              <a:t>0.0024 </a:t>
            </a:r>
            <a:r>
              <a:rPr sz="1200" dirty="0">
                <a:latin typeface="Courier"/>
              </a:rPr>
              <a:t>
## 5             index   Dispersal         % -0.53000000         508 </a:t>
            </a:r>
            <a:r>
              <a:rPr sz="1200" b="1" dirty="0">
                <a:latin typeface="Courier"/>
              </a:rPr>
              <a:t>-0.5901 </a:t>
            </a:r>
            <a:r>
              <a:rPr lang="en-AU" sz="1200" b="1" dirty="0">
                <a:latin typeface="Courier"/>
              </a:rPr>
              <a:t>0.0020 </a:t>
            </a:r>
            <a:r>
              <a:rPr sz="1200" dirty="0">
                <a:latin typeface="Courier"/>
              </a:rPr>
              <a:t>
## 6                     Dispersal            0.87300000         462  </a:t>
            </a:r>
            <a:r>
              <a:rPr sz="1200" b="1" dirty="0">
                <a:latin typeface="Courier"/>
              </a:rPr>
              <a:t>1.3456</a:t>
            </a:r>
            <a:r>
              <a:rPr lang="en-AU" sz="1200" b="1" dirty="0">
                <a:latin typeface="Courier"/>
              </a:rPr>
              <a:t> 0.0022 </a:t>
            </a:r>
            <a:r>
              <a:rPr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41741F3-A04B-87DC-24F8-33926A3AB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455" y="0"/>
            <a:ext cx="930691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try calculating some effects statistics…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Back trans</a:t>
            </a:r>
            <a:r>
              <a:rPr lang="en-AU" dirty="0" err="1"/>
              <a:t>fo</a:t>
            </a:r>
            <a:r>
              <a:rPr dirty="0" err="1"/>
              <a:t>rmation</a:t>
            </a:r>
            <a:r>
              <a:rPr lang="en-AU" dirty="0"/>
              <a:t> from Zr to r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8441" y="1495098"/>
            <a:ext cx="6815959" cy="4525963"/>
          </a:xfrm>
        </p:spPr>
        <p:txBody>
          <a:bodyPr>
            <a:normAutofit fontScale="55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can easily convert back to r as follows</a:t>
            </a:r>
            <a:br>
              <a:rPr dirty="0"/>
            </a:br>
            <a:r>
              <a:rPr dirty="0" err="1">
                <a:latin typeface="Courier"/>
              </a:rPr>
              <a:t>zr_data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r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tanh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zr_data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Zr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select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corr_coeff</a:t>
            </a:r>
            <a:r>
              <a:rPr dirty="0">
                <a:latin typeface="Courier"/>
              </a:rPr>
              <a:t>, r)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   </a:t>
            </a:r>
            <a:r>
              <a:rPr dirty="0" err="1">
                <a:latin typeface="Courier"/>
              </a:rPr>
              <a:t>corr_coeff</a:t>
            </a:r>
            <a:r>
              <a:rPr dirty="0">
                <a:latin typeface="Courier"/>
              </a:rPr>
              <a:t>           r 
## 1  -0.14300000 -0.14300000 
## 2   0.05547002  0.05547002 
## 3  -0.13969969 -0.13969969 
## 4  -0.40000000 -0.40000000 
## 5  -0.53000000 -0.53000000 
## 6   0.87300000  0.87300000 
## 7   0.06500000  0.06500000 
## 8   0.01500000  0.01500000 
## 9   0.17000000  0.17000000 
## 10 -0.13000000 -0.13000000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C3612-0DA1-EFE7-9064-B155FDE7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plot of the effects</a:t>
            </a:r>
          </a:p>
        </p:txBody>
      </p:sp>
      <p:pic>
        <p:nvPicPr>
          <p:cNvPr id="6" name="Picture 1" descr="code_slides_files/figure-pptx/Zrescalc-1.png">
            <a:extLst>
              <a:ext uri="{FF2B5EF4-FFF2-40B4-BE49-F238E27FC236}">
                <a16:creationId xmlns:a16="http://schemas.microsoft.com/office/drawing/2014/main" id="{F874ABC5-A34F-FBD6-2BBF-4519A8DDB261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233325" y="2440524"/>
            <a:ext cx="5800383" cy="464607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5BE6EE9-6EBC-B072-2C1E-D50C83B2F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92" y="1417639"/>
            <a:ext cx="9144001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dirty="0">
                <a:latin typeface="Courier"/>
              </a:rPr>
              <a:t>
##       </a:t>
            </a:r>
            <a:r>
              <a:rPr sz="1200" dirty="0" err="1">
                <a:latin typeface="Courier"/>
              </a:rPr>
              <a:t>response_unit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disp_trait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disp_unit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      </a:t>
            </a:r>
            <a:r>
              <a:rPr sz="1200" b="1" dirty="0">
                <a:latin typeface="Courier"/>
              </a:rPr>
              <a:t>Zr </a:t>
            </a:r>
            <a:r>
              <a:rPr lang="en-AU" sz="1200" b="1" dirty="0" err="1">
                <a:latin typeface="Courier"/>
              </a:rPr>
              <a:t>v_Zr</a:t>
            </a:r>
            <a:r>
              <a:rPr lang="en-AU"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## 1       residual </a:t>
            </a:r>
            <a:r>
              <a:rPr sz="1200" dirty="0" err="1">
                <a:latin typeface="Courier"/>
              </a:rPr>
              <a:t>mW</a:t>
            </a:r>
            <a:r>
              <a:rPr sz="1200" dirty="0">
                <a:latin typeface="Courier"/>
              </a:rPr>
              <a:t> Exploration  residual -0.14300000         296 </a:t>
            </a:r>
            <a:r>
              <a:rPr sz="1200" b="1" dirty="0">
                <a:latin typeface="Courier"/>
              </a:rPr>
              <a:t>-0.1440 </a:t>
            </a:r>
            <a:r>
              <a:rPr lang="en-AU" sz="1200" b="1" dirty="0">
                <a:latin typeface="Courier"/>
              </a:rPr>
              <a:t>0.0034 </a:t>
            </a:r>
            <a:r>
              <a:rPr sz="1200" dirty="0">
                <a:latin typeface="Courier"/>
              </a:rPr>
              <a:t>
## 2  mass-corrected W Exploration            0.05547002         345  </a:t>
            </a:r>
            <a:r>
              <a:rPr sz="1200" b="1" dirty="0">
                <a:latin typeface="Courier"/>
              </a:rPr>
              <a:t>0.0555 </a:t>
            </a:r>
            <a:r>
              <a:rPr lang="en-AU" sz="1200" b="1" dirty="0">
                <a:latin typeface="Courier"/>
              </a:rPr>
              <a:t>0.0029 </a:t>
            </a:r>
            <a:r>
              <a:rPr sz="1200" dirty="0">
                <a:latin typeface="Courier"/>
              </a:rPr>
              <a:t>
## 3  mass-corrected W Exploration           -0.13969969         335 </a:t>
            </a:r>
            <a:r>
              <a:rPr sz="1200" b="1" dirty="0">
                <a:latin typeface="Courier"/>
              </a:rPr>
              <a:t>-0.1406 </a:t>
            </a:r>
            <a:r>
              <a:rPr lang="en-AU" sz="1200" b="1" dirty="0">
                <a:latin typeface="Courier"/>
              </a:rPr>
              <a:t>0.0030 </a:t>
            </a:r>
            <a:r>
              <a:rPr sz="1200" dirty="0">
                <a:latin typeface="Courier"/>
              </a:rPr>
              <a:t>
## 4             index   Dispersal         % -0.40000000         415 </a:t>
            </a:r>
            <a:r>
              <a:rPr sz="1200" b="1" dirty="0">
                <a:latin typeface="Courier"/>
              </a:rPr>
              <a:t>-0.4236 </a:t>
            </a:r>
            <a:r>
              <a:rPr lang="en-AU" sz="1200" b="1" dirty="0">
                <a:latin typeface="Courier"/>
              </a:rPr>
              <a:t>0.0024 </a:t>
            </a:r>
            <a:r>
              <a:rPr sz="1200" dirty="0">
                <a:latin typeface="Courier"/>
              </a:rPr>
              <a:t>
## 5             index   Dispersal         % -0.53000000         508 </a:t>
            </a:r>
            <a:r>
              <a:rPr sz="1200" b="1" dirty="0">
                <a:latin typeface="Courier"/>
              </a:rPr>
              <a:t>-0.5901 </a:t>
            </a:r>
            <a:r>
              <a:rPr lang="en-AU" sz="1200" b="1" dirty="0">
                <a:latin typeface="Courier"/>
              </a:rPr>
              <a:t>0.0020 </a:t>
            </a:r>
            <a:r>
              <a:rPr sz="1200" dirty="0">
                <a:latin typeface="Courier"/>
              </a:rPr>
              <a:t>
## 6                     Dispersal            0.87300000         462  </a:t>
            </a:r>
            <a:r>
              <a:rPr sz="1200" b="1" dirty="0">
                <a:latin typeface="Courier"/>
              </a:rPr>
              <a:t>1.3456</a:t>
            </a:r>
            <a:r>
              <a:rPr lang="en-AU" sz="1200" b="1" dirty="0">
                <a:latin typeface="Courier"/>
              </a:rPr>
              <a:t> 0.0022 </a:t>
            </a:r>
            <a:r>
              <a:rPr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6AF6AC4-0EA7-1F08-0E52-EFABD79002AF}"/>
              </a:ext>
            </a:extLst>
          </p:cNvPr>
          <p:cNvSpPr txBox="1">
            <a:spLocks/>
          </p:cNvSpPr>
          <p:nvPr/>
        </p:nvSpPr>
        <p:spPr>
          <a:xfrm>
            <a:off x="-97929" y="4327793"/>
            <a:ext cx="3431428" cy="871539"/>
          </a:xfrm>
          <a:prstGeom prst="rect">
            <a:avLst/>
          </a:prstGeom>
        </p:spPr>
        <p:txBody>
          <a:bodyPr/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600" dirty="0" err="1">
                <a:latin typeface="Courier"/>
              </a:rPr>
              <a:t>metafor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600" dirty="0">
                <a:solidFill>
                  <a:srgbClr val="06287E"/>
                </a:solidFill>
                <a:latin typeface="Courier"/>
              </a:rPr>
              <a:t>forest</a:t>
            </a:r>
            <a:r>
              <a:rPr lang="en-AU" sz="1600" dirty="0">
                <a:latin typeface="Courier"/>
              </a:rPr>
              <a:t>(</a:t>
            </a:r>
            <a:r>
              <a:rPr lang="en-AU" sz="1600" dirty="0">
                <a:solidFill>
                  <a:srgbClr val="7D9029"/>
                </a:solidFill>
                <a:latin typeface="Courier"/>
              </a:rPr>
              <a:t>x =</a:t>
            </a:r>
            <a:r>
              <a:rPr lang="en-AU" sz="1600" dirty="0">
                <a:latin typeface="Courier"/>
              </a:rPr>
              <a:t> </a:t>
            </a:r>
            <a:r>
              <a:rPr lang="en-AU" sz="1600" dirty="0" err="1">
                <a:latin typeface="Courier"/>
              </a:rPr>
              <a:t>zr_data</a:t>
            </a:r>
            <a:r>
              <a:rPr lang="en-AU" sz="16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600" dirty="0" err="1">
                <a:latin typeface="Courier"/>
              </a:rPr>
              <a:t>Zr</a:t>
            </a:r>
            <a:r>
              <a:rPr lang="en-AU" sz="1600" dirty="0">
                <a:latin typeface="Courier"/>
              </a:rPr>
              <a:t>[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: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6</a:t>
            </a:r>
            <a:r>
              <a:rPr lang="en-AU" sz="1600" dirty="0">
                <a:latin typeface="Courier"/>
              </a:rPr>
              <a:t>], </a:t>
            </a:r>
            <a:r>
              <a:rPr lang="en-AU" sz="1600" dirty="0">
                <a:solidFill>
                  <a:srgbClr val="7D9029"/>
                </a:solidFill>
                <a:latin typeface="Courier"/>
              </a:rPr>
              <a:t>vi =</a:t>
            </a:r>
            <a:r>
              <a:rPr lang="en-AU" sz="1600" dirty="0">
                <a:latin typeface="Courier"/>
              </a:rPr>
              <a:t> </a:t>
            </a:r>
            <a:r>
              <a:rPr lang="en-AU" sz="1600" dirty="0" err="1">
                <a:latin typeface="Courier"/>
              </a:rPr>
              <a:t>zr_data</a:t>
            </a:r>
            <a:r>
              <a:rPr lang="en-AU" sz="16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600" dirty="0" err="1">
                <a:latin typeface="Courier"/>
              </a:rPr>
              <a:t>v_Zr</a:t>
            </a:r>
            <a:r>
              <a:rPr lang="en-AU" sz="1600" dirty="0">
                <a:latin typeface="Courier"/>
              </a:rPr>
              <a:t>[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: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6</a:t>
            </a:r>
            <a:r>
              <a:rPr lang="en-AU" sz="1600" dirty="0">
                <a:latin typeface="Courier"/>
              </a:rPr>
              <a:t>], </a:t>
            </a:r>
            <a:r>
              <a:rPr lang="en-AU" sz="16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6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600" dirty="0">
                <a:latin typeface="Courier"/>
              </a:rPr>
              <a:t> 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"Z-transformed Correlation (Zr)"</a:t>
            </a:r>
            <a:r>
              <a:rPr lang="en-AU" sz="1600" dirty="0">
                <a:latin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628085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C3612-0DA1-EFE7-9064-B155FDE7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plot of the effects</a:t>
            </a:r>
          </a:p>
        </p:txBody>
      </p:sp>
      <p:pic>
        <p:nvPicPr>
          <p:cNvPr id="6" name="Picture 1" descr="code_slides_files/figure-pptx/Zrescalc-1.png">
            <a:extLst>
              <a:ext uri="{FF2B5EF4-FFF2-40B4-BE49-F238E27FC236}">
                <a16:creationId xmlns:a16="http://schemas.microsoft.com/office/drawing/2014/main" id="{F874ABC5-A34F-FBD6-2BBF-4519A8DDB261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233325" y="2440524"/>
            <a:ext cx="5800383" cy="464607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5BE6EE9-6EBC-B072-2C1E-D50C83B2F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92" y="1417639"/>
            <a:ext cx="9144001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dirty="0">
                <a:latin typeface="Courier"/>
              </a:rPr>
              <a:t>
##       </a:t>
            </a:r>
            <a:r>
              <a:rPr sz="1200" dirty="0" err="1">
                <a:latin typeface="Courier"/>
              </a:rPr>
              <a:t>response_unit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disp_trait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disp_unit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      </a:t>
            </a:r>
            <a:r>
              <a:rPr sz="1200" b="1" dirty="0">
                <a:latin typeface="Courier"/>
              </a:rPr>
              <a:t>Zr </a:t>
            </a:r>
            <a:r>
              <a:rPr lang="en-AU" sz="1200" b="1" dirty="0" err="1">
                <a:latin typeface="Courier"/>
              </a:rPr>
              <a:t>v_Zr</a:t>
            </a:r>
            <a:r>
              <a:rPr lang="en-AU"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## 1       residual </a:t>
            </a:r>
            <a:r>
              <a:rPr sz="1200" dirty="0" err="1">
                <a:latin typeface="Courier"/>
              </a:rPr>
              <a:t>mW</a:t>
            </a:r>
            <a:r>
              <a:rPr sz="1200" dirty="0">
                <a:latin typeface="Courier"/>
              </a:rPr>
              <a:t> Exploration  residual -0.14300000         296 </a:t>
            </a:r>
            <a:r>
              <a:rPr sz="1200" b="1" dirty="0">
                <a:latin typeface="Courier"/>
              </a:rPr>
              <a:t>-0.1440 </a:t>
            </a:r>
            <a:r>
              <a:rPr lang="en-AU" sz="1200" b="1" dirty="0">
                <a:latin typeface="Courier"/>
              </a:rPr>
              <a:t>0.0034 </a:t>
            </a:r>
            <a:r>
              <a:rPr sz="1200" dirty="0">
                <a:latin typeface="Courier"/>
              </a:rPr>
              <a:t>
## 2  mass-corrected W Exploration            0.05547002         345  </a:t>
            </a:r>
            <a:r>
              <a:rPr sz="1200" b="1" dirty="0">
                <a:latin typeface="Courier"/>
              </a:rPr>
              <a:t>0.0555 </a:t>
            </a:r>
            <a:r>
              <a:rPr lang="en-AU" sz="1200" b="1" dirty="0">
                <a:latin typeface="Courier"/>
              </a:rPr>
              <a:t>0.0029 </a:t>
            </a:r>
            <a:r>
              <a:rPr sz="1200" dirty="0">
                <a:latin typeface="Courier"/>
              </a:rPr>
              <a:t>
## 3  mass-corrected W Exploration           -0.13969969         335 </a:t>
            </a:r>
            <a:r>
              <a:rPr sz="1200" b="1" dirty="0">
                <a:latin typeface="Courier"/>
              </a:rPr>
              <a:t>-0.1406 </a:t>
            </a:r>
            <a:r>
              <a:rPr lang="en-AU" sz="1200" b="1" dirty="0">
                <a:latin typeface="Courier"/>
              </a:rPr>
              <a:t>0.0030 </a:t>
            </a:r>
            <a:r>
              <a:rPr sz="1200" dirty="0">
                <a:latin typeface="Courier"/>
              </a:rPr>
              <a:t>
## 4             index   Dispersal         % -0.40000000         415 </a:t>
            </a:r>
            <a:r>
              <a:rPr sz="1200" b="1" dirty="0">
                <a:latin typeface="Courier"/>
              </a:rPr>
              <a:t>-0.4236 </a:t>
            </a:r>
            <a:r>
              <a:rPr lang="en-AU" sz="1200" b="1" dirty="0">
                <a:latin typeface="Courier"/>
              </a:rPr>
              <a:t>0.0024 </a:t>
            </a:r>
            <a:r>
              <a:rPr sz="1200" dirty="0">
                <a:latin typeface="Courier"/>
              </a:rPr>
              <a:t>
## 5             index   Dispersal         % -0.53000000         508 </a:t>
            </a:r>
            <a:r>
              <a:rPr sz="1200" b="1" dirty="0">
                <a:latin typeface="Courier"/>
              </a:rPr>
              <a:t>-0.5901 </a:t>
            </a:r>
            <a:r>
              <a:rPr lang="en-AU" sz="1200" b="1" dirty="0">
                <a:latin typeface="Courier"/>
              </a:rPr>
              <a:t>0.0020 </a:t>
            </a:r>
            <a:r>
              <a:rPr sz="1200" dirty="0">
                <a:latin typeface="Courier"/>
              </a:rPr>
              <a:t>
## 6                     Dispersal            0.87300000         462  </a:t>
            </a:r>
            <a:r>
              <a:rPr sz="1200" b="1" dirty="0">
                <a:latin typeface="Courier"/>
              </a:rPr>
              <a:t>1.3456</a:t>
            </a:r>
            <a:r>
              <a:rPr lang="en-AU" sz="1200" b="1" dirty="0">
                <a:latin typeface="Courier"/>
              </a:rPr>
              <a:t> 0.0022 </a:t>
            </a:r>
            <a:r>
              <a:rPr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078F0D-4D4E-520A-8645-8FA972F586EB}"/>
              </a:ext>
            </a:extLst>
          </p:cNvPr>
          <p:cNvSpPr txBox="1"/>
          <p:nvPr/>
        </p:nvSpPr>
        <p:spPr>
          <a:xfrm>
            <a:off x="1617785" y="1237957"/>
            <a:ext cx="6105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How do we know the confidence interval for each effect size??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6AF6AC4-0EA7-1F08-0E52-EFABD79002AF}"/>
              </a:ext>
            </a:extLst>
          </p:cNvPr>
          <p:cNvSpPr txBox="1">
            <a:spLocks/>
          </p:cNvSpPr>
          <p:nvPr/>
        </p:nvSpPr>
        <p:spPr>
          <a:xfrm>
            <a:off x="-97929" y="4327793"/>
            <a:ext cx="3431428" cy="871539"/>
          </a:xfrm>
          <a:prstGeom prst="rect">
            <a:avLst/>
          </a:prstGeom>
        </p:spPr>
        <p:txBody>
          <a:bodyPr/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600" dirty="0" err="1">
                <a:latin typeface="Courier"/>
              </a:rPr>
              <a:t>metafor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600" dirty="0">
                <a:solidFill>
                  <a:srgbClr val="06287E"/>
                </a:solidFill>
                <a:latin typeface="Courier"/>
              </a:rPr>
              <a:t>forest</a:t>
            </a:r>
            <a:r>
              <a:rPr lang="en-AU" sz="1600" dirty="0">
                <a:latin typeface="Courier"/>
              </a:rPr>
              <a:t>(</a:t>
            </a:r>
            <a:r>
              <a:rPr lang="en-AU" sz="1600" dirty="0">
                <a:solidFill>
                  <a:srgbClr val="7D9029"/>
                </a:solidFill>
                <a:latin typeface="Courier"/>
              </a:rPr>
              <a:t>x =</a:t>
            </a:r>
            <a:r>
              <a:rPr lang="en-AU" sz="1600" dirty="0">
                <a:latin typeface="Courier"/>
              </a:rPr>
              <a:t> </a:t>
            </a:r>
            <a:r>
              <a:rPr lang="en-AU" sz="1600" dirty="0" err="1">
                <a:latin typeface="Courier"/>
              </a:rPr>
              <a:t>zr_data</a:t>
            </a:r>
            <a:r>
              <a:rPr lang="en-AU" sz="16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600" dirty="0" err="1">
                <a:latin typeface="Courier"/>
              </a:rPr>
              <a:t>Zr</a:t>
            </a:r>
            <a:r>
              <a:rPr lang="en-AU" sz="1600" dirty="0">
                <a:latin typeface="Courier"/>
              </a:rPr>
              <a:t>[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: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6</a:t>
            </a:r>
            <a:r>
              <a:rPr lang="en-AU" sz="1600" dirty="0">
                <a:latin typeface="Courier"/>
              </a:rPr>
              <a:t>], </a:t>
            </a:r>
            <a:r>
              <a:rPr lang="en-AU" sz="1600" dirty="0">
                <a:solidFill>
                  <a:srgbClr val="7D9029"/>
                </a:solidFill>
                <a:latin typeface="Courier"/>
              </a:rPr>
              <a:t>vi =</a:t>
            </a:r>
            <a:r>
              <a:rPr lang="en-AU" sz="1600" dirty="0">
                <a:latin typeface="Courier"/>
              </a:rPr>
              <a:t> </a:t>
            </a:r>
            <a:r>
              <a:rPr lang="en-AU" sz="1600" dirty="0" err="1">
                <a:latin typeface="Courier"/>
              </a:rPr>
              <a:t>zr_data</a:t>
            </a:r>
            <a:r>
              <a:rPr lang="en-AU" sz="16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600" dirty="0" err="1">
                <a:latin typeface="Courier"/>
              </a:rPr>
              <a:t>v_Zr</a:t>
            </a:r>
            <a:r>
              <a:rPr lang="en-AU" sz="1600" dirty="0">
                <a:latin typeface="Courier"/>
              </a:rPr>
              <a:t>[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: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6</a:t>
            </a:r>
            <a:r>
              <a:rPr lang="en-AU" sz="1600" dirty="0">
                <a:latin typeface="Courier"/>
              </a:rPr>
              <a:t>], </a:t>
            </a:r>
            <a:r>
              <a:rPr lang="en-AU" sz="16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6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600" dirty="0">
                <a:latin typeface="Courier"/>
              </a:rPr>
              <a:t> 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"Z-transformed Correlation (Zr)"</a:t>
            </a:r>
            <a:r>
              <a:rPr lang="en-AU" sz="1600" dirty="0">
                <a:latin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03421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3AED4-1338-A841-962E-F511D70D0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86" y="1124328"/>
            <a:ext cx="8510153" cy="1325563"/>
          </a:xfrm>
        </p:spPr>
        <p:txBody>
          <a:bodyPr>
            <a:normAutofit/>
          </a:bodyPr>
          <a:lstStyle/>
          <a:p>
            <a:r>
              <a:rPr lang="en-US" sz="2800" dirty="0"/>
              <a:t>Standardized mean difference, SMD: Hedges’ </a:t>
            </a:r>
            <a:r>
              <a:rPr lang="en-US" sz="2800" i="1" dirty="0"/>
              <a:t>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814730-2714-3844-BFBA-2A845DFE4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282" y="2552738"/>
            <a:ext cx="2945250" cy="2772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B53089-E62A-2E4C-881E-42069B4BC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13" y="2552739"/>
            <a:ext cx="4361458" cy="36968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ECE8D57-60B6-ED4C-9DDF-3D3A55E9DF4E}"/>
                  </a:ext>
                </a:extLst>
              </p14:cNvPr>
              <p14:cNvContentPartPr/>
              <p14:nvPr/>
            </p14:nvContentPartPr>
            <p14:xfrm>
              <a:off x="3411696" y="3978897"/>
              <a:ext cx="360" cy="169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ECE8D57-60B6-ED4C-9DDF-3D3A55E9DF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03056" y="3970257"/>
                <a:ext cx="18000" cy="1875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FDADD920-D8FA-E05F-F936-556848121D32}"/>
              </a:ext>
            </a:extLst>
          </p:cNvPr>
          <p:cNvSpPr txBox="1">
            <a:spLocks/>
          </p:cNvSpPr>
          <p:nvPr/>
        </p:nvSpPr>
        <p:spPr>
          <a:xfrm>
            <a:off x="0" y="24711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statistics…contrast-based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D95642-D163-9A44-D0C1-FD5728C3FE4B}"/>
              </a:ext>
            </a:extLst>
          </p:cNvPr>
          <p:cNvSpPr txBox="1"/>
          <p:nvPr/>
        </p:nvSpPr>
        <p:spPr>
          <a:xfrm>
            <a:off x="1060704" y="2779776"/>
            <a:ext cx="32918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257699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9B451-81BA-F5BF-C06D-AD3B9BDAA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7007"/>
            <a:ext cx="9067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we won’t have time to cover…sorry!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EA3BE-1C4D-0C6B-B629-F8CF2F18C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06484"/>
            <a:ext cx="8229600" cy="3393850"/>
          </a:xfrm>
        </p:spPr>
        <p:txBody>
          <a:bodyPr/>
          <a:lstStyle/>
          <a:p>
            <a:r>
              <a:rPr lang="en-US" b="1" dirty="0"/>
              <a:t>Question formulation</a:t>
            </a:r>
          </a:p>
          <a:p>
            <a:r>
              <a:rPr lang="en-US" b="1" dirty="0"/>
              <a:t>Systematic searching: refinement, inclusion criteria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B283A6E-CC72-9970-8883-60E46ABBD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93"/>
          <a:stretch/>
        </p:blipFill>
        <p:spPr>
          <a:xfrm>
            <a:off x="4525735" y="798058"/>
            <a:ext cx="4746171" cy="2108426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C149A2C-9509-B78D-3208-A3DCE38AB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14" y="4570753"/>
            <a:ext cx="7429270" cy="2015104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EDE37CE-95A9-29F6-2071-77B40EC9B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5395"/>
            <a:ext cx="4463143" cy="181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897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28201-B12A-7840-9F76-7ADFA0F8E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54335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Sampling (error) variance for Hedges’ </a:t>
            </a:r>
            <a:r>
              <a:rPr lang="en-US" sz="2800" i="1" dirty="0"/>
              <a:t>d </a:t>
            </a:r>
            <a:r>
              <a:rPr lang="en-US" sz="2800" dirty="0"/>
              <a:t>(SMD)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77574B-C69E-D144-9A33-D32DCE543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549" y="2433969"/>
            <a:ext cx="5886450" cy="1828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D3D2AB-858A-7742-851D-7E0BBBEBBB76}"/>
              </a:ext>
            </a:extLst>
          </p:cNvPr>
          <p:cNvSpPr txBox="1"/>
          <p:nvPr/>
        </p:nvSpPr>
        <p:spPr>
          <a:xfrm>
            <a:off x="548053" y="3937738"/>
            <a:ext cx="8304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square-root of this is the “standard error (SE)” of Hedges’ </a:t>
            </a:r>
            <a:r>
              <a:rPr lang="en-US" sz="2400" i="1" dirty="0"/>
              <a:t>d.</a:t>
            </a:r>
            <a:r>
              <a:rPr lang="en-US" sz="2400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103E3D-E097-DDEF-1830-47E80CE781B1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statistics…contrast-based</a:t>
            </a:r>
          </a:p>
        </p:txBody>
      </p:sp>
    </p:spTree>
    <p:extLst>
      <p:ext uri="{BB962C8B-B14F-4D97-AF65-F5344CB8AC3E}">
        <p14:creationId xmlns:p14="http://schemas.microsoft.com/office/powerpoint/2010/main" val="32307994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6103E3D-E097-DDEF-1830-47E80CE781B1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statistics…contrast-based</a:t>
            </a:r>
          </a:p>
        </p:txBody>
      </p:sp>
      <p:pic>
        <p:nvPicPr>
          <p:cNvPr id="7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81F07B-4C7C-CE8B-23A0-F7B38449A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9189" y="4664096"/>
            <a:ext cx="6091760" cy="2193904"/>
          </a:xfrm>
        </p:spPr>
      </p:pic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C83ECB29-65AB-5050-A2B8-47DF27D88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963"/>
          <a:stretch/>
        </p:blipFill>
        <p:spPr>
          <a:xfrm>
            <a:off x="372437" y="1426025"/>
            <a:ext cx="3964014" cy="2993123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08B5B909-81E2-1D4B-2C5C-56FB95256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28" y="1353154"/>
            <a:ext cx="3744658" cy="316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356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81791"/>
            <a:ext cx="8229600" cy="4525963"/>
          </a:xfrm>
        </p:spPr>
        <p:txBody>
          <a:bodyPr>
            <a:normAutofit fontScale="77500" lnSpcReduction="20000"/>
          </a:bodyPr>
          <a:lstStyle/>
          <a:p>
            <a:pPr indent="0">
              <a:buNone/>
            </a:pPr>
            <a:r>
              <a:rPr lang="en-AU" i="1" dirty="0">
                <a:solidFill>
                  <a:srgbClr val="60A0B0"/>
                </a:solidFill>
                <a:latin typeface="Courier"/>
              </a:rPr>
              <a:t># remove irrelevant columns for this tutorial &amp; select first 10 effect sizes to illustrate </a:t>
            </a:r>
            <a:r>
              <a:rPr lang="en-AU" i="1" dirty="0" err="1">
                <a:solidFill>
                  <a:srgbClr val="60A0B0"/>
                </a:solidFill>
                <a:latin typeface="Courier"/>
              </a:rPr>
              <a:t>escalc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 function</a:t>
            </a:r>
            <a:br>
              <a:rPr lang="en-AU" dirty="0"/>
            </a:br>
            <a:endParaRPr lang="en-AU" dirty="0">
              <a:latin typeface="Courier"/>
            </a:endParaRPr>
          </a:p>
          <a:p>
            <a:pPr indent="0">
              <a:buNone/>
            </a:pPr>
            <a:r>
              <a:rPr dirty="0" err="1">
                <a:latin typeface="Courier"/>
              </a:rPr>
              <a:t>contrast_data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"https://</a:t>
            </a:r>
            <a:r>
              <a:rPr dirty="0" err="1">
                <a:solidFill>
                  <a:srgbClr val="4070A0"/>
                </a:solidFill>
                <a:latin typeface="Courier"/>
              </a:rPr>
              <a:t>raw.githubusercontent.com</a:t>
            </a:r>
            <a:r>
              <a:rPr dirty="0">
                <a:solidFill>
                  <a:srgbClr val="4070A0"/>
                </a:solidFill>
                <a:latin typeface="Courier"/>
              </a:rPr>
              <a:t>/daniel1noble/meta-workshop/</a:t>
            </a:r>
            <a:r>
              <a:rPr dirty="0" err="1">
                <a:solidFill>
                  <a:srgbClr val="4070A0"/>
                </a:solidFill>
                <a:latin typeface="Courier"/>
              </a:rPr>
              <a:t>gh</a:t>
            </a:r>
            <a:r>
              <a:rPr dirty="0">
                <a:solidFill>
                  <a:srgbClr val="4070A0"/>
                </a:solidFill>
                <a:latin typeface="Courier"/>
              </a:rPr>
              <a:t>-pages/data/</a:t>
            </a:r>
            <a:r>
              <a:rPr dirty="0" err="1">
                <a:solidFill>
                  <a:srgbClr val="4070A0"/>
                </a:solidFill>
                <a:latin typeface="Courier"/>
              </a:rPr>
              <a:t>pop_disp_raw_data.csv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select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taxa, species, trait, response, </a:t>
            </a:r>
            <a:r>
              <a:rPr dirty="0" err="1">
                <a:latin typeface="Courier"/>
              </a:rPr>
              <a:t>response_unit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mean_core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sd_core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n_core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mean_front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sd_front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n_front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top_n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)</a:t>
            </a:r>
            <a:endParaRPr i="1" dirty="0">
              <a:solidFill>
                <a:srgbClr val="60A0B0"/>
              </a:solidFill>
              <a:latin typeface="Courie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33B54-226E-1FA6-611A-CA7D02231938}"/>
              </a:ext>
            </a:extLst>
          </p:cNvPr>
          <p:cNvSpPr txBox="1"/>
          <p:nvPr/>
        </p:nvSpPr>
        <p:spPr>
          <a:xfrm>
            <a:off x="1718441" y="1552852"/>
            <a:ext cx="570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https://daniel1noble.github.io/meta-workshop/effect-size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159D2C9-B22E-F370-85A2-C9B513AF0C42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 …contrast-based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9F6F8-C681-C5B1-2D8C-89B2BA3A43F6}"/>
              </a:ext>
            </a:extLst>
          </p:cNvPr>
          <p:cNvSpPr txBox="1"/>
          <p:nvPr/>
        </p:nvSpPr>
        <p:spPr>
          <a:xfrm>
            <a:off x="2932386" y="4939861"/>
            <a:ext cx="5757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</p:txBody>
      </p:sp>
    </p:spTree>
    <p:extLst>
      <p:ext uri="{BB962C8B-B14F-4D97-AF65-F5344CB8AC3E}">
        <p14:creationId xmlns:p14="http://schemas.microsoft.com/office/powerpoint/2010/main" val="30501302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9F6F8-C681-C5B1-2D8C-89B2BA3A43F6}"/>
              </a:ext>
            </a:extLst>
          </p:cNvPr>
          <p:cNvSpPr txBox="1"/>
          <p:nvPr/>
        </p:nvSpPr>
        <p:spPr>
          <a:xfrm>
            <a:off x="2932386" y="4939861"/>
            <a:ext cx="5757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Marginal population mean is </a:t>
            </a:r>
            <a:r>
              <a:rPr lang="en-US" b="1" i="1" dirty="0"/>
              <a:t>0.24 SD units higher </a:t>
            </a:r>
            <a:r>
              <a:rPr lang="en-US" dirty="0"/>
              <a:t>than core population mean (small effect)</a:t>
            </a:r>
          </a:p>
        </p:txBody>
      </p:sp>
    </p:spTree>
    <p:extLst>
      <p:ext uri="{BB962C8B-B14F-4D97-AF65-F5344CB8AC3E}">
        <p14:creationId xmlns:p14="http://schemas.microsoft.com/office/powerpoint/2010/main" val="16272579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89F6F8-C681-C5B1-2D8C-89B2BA3A43F6}"/>
                  </a:ext>
                </a:extLst>
              </p:cNvPr>
              <p:cNvSpPr txBox="1"/>
              <p:nvPr/>
            </p:nvSpPr>
            <p:spPr>
              <a:xfrm>
                <a:off x="2932386" y="4939861"/>
                <a:ext cx="575763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Interpret the first effect value for study 9. What does it tell us?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Marginal population mean is </a:t>
                </a:r>
                <a:r>
                  <a:rPr lang="en-US" b="1" i="1" dirty="0"/>
                  <a:t>0.24 SD units higher </a:t>
                </a:r>
                <a:r>
                  <a:rPr lang="en-US" dirty="0"/>
                  <a:t>than core population mean (small effect)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Small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b="1" dirty="0"/>
                  <a:t> 0.2; Medium ~ 0.5; Large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b="1" dirty="0"/>
                  <a:t> (just tentative)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89F6F8-C681-C5B1-2D8C-89B2BA3A4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386" y="4939861"/>
                <a:ext cx="5757639" cy="1754326"/>
              </a:xfrm>
              <a:prstGeom prst="rect">
                <a:avLst/>
              </a:prstGeom>
              <a:blipFill>
                <a:blip r:embed="rId2"/>
                <a:stretch>
                  <a:fillRect l="-659" t="-1429"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29727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funnel chart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3F0A42DB-86B7-054B-8DB7-37B8CAF45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6420" y="1185675"/>
            <a:ext cx="10392937" cy="536227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1FD4D01-E7F2-31AE-A85A-4E99ADB6860B}"/>
              </a:ext>
            </a:extLst>
          </p:cNvPr>
          <p:cNvSpPr txBox="1">
            <a:spLocks/>
          </p:cNvSpPr>
          <p:nvPr/>
        </p:nvSpPr>
        <p:spPr>
          <a:xfrm>
            <a:off x="-12701" y="100482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Understanding the meaning </a:t>
            </a:r>
          </a:p>
          <a:p>
            <a:r>
              <a:rPr lang="en-US" dirty="0"/>
              <a:t>of Hedges’ g…</a:t>
            </a:r>
          </a:p>
        </p:txBody>
      </p:sp>
    </p:spTree>
    <p:extLst>
      <p:ext uri="{BB962C8B-B14F-4D97-AF65-F5344CB8AC3E}">
        <p14:creationId xmlns:p14="http://schemas.microsoft.com/office/powerpoint/2010/main" val="30399016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A9D60-2957-DF53-E7CF-FFA6E0294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1121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Standardised</a:t>
            </a:r>
            <a:r>
              <a:rPr lang="en-US" dirty="0"/>
              <a:t> difference so we can relate this back to a scale with a known SD</a:t>
            </a:r>
          </a:p>
          <a:p>
            <a:r>
              <a:rPr lang="en-US" dirty="0"/>
              <a:t>Assume we found that sprint speed at the marginal population compared to the core population had a Hedges g of </a:t>
            </a:r>
            <a:r>
              <a:rPr lang="en-US" b="1" i="1" dirty="0"/>
              <a:t>g = 0.8 across studies</a:t>
            </a:r>
            <a:endParaRPr lang="en-US" dirty="0"/>
          </a:p>
          <a:p>
            <a:r>
              <a:rPr lang="en-US" b="1" i="1" dirty="0"/>
              <a:t>If we know SD of sprint speed is 1.2 then this implies that 0.8 x 1.2 = 0.96 m/s difference in speed on average between marginal and core populations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62FCA89-804F-7292-F0A4-12E9E2DE13C9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Interpreting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175326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F8366-732E-F607-1F6D-9E8A02EAB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Interchangeability of effect 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77901-5000-562F-DAE3-4824BB8DB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Hedges’ d/g, Zr and log Odds ratios are all interchangeable. </a:t>
            </a:r>
          </a:p>
          <a:p>
            <a:r>
              <a:rPr lang="en-US" dirty="0"/>
              <a:t>Pick one, and make sure you convert others to the same statistic to meta-</a:t>
            </a:r>
            <a:r>
              <a:rPr lang="en-US" dirty="0" err="1"/>
              <a:t>analyse</a:t>
            </a:r>
            <a:r>
              <a:rPr lang="en-US" dirty="0"/>
              <a:t> together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6A853-A6ED-D252-BFD5-AA4E51A40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210" b="72469"/>
          <a:stretch/>
        </p:blipFill>
        <p:spPr>
          <a:xfrm>
            <a:off x="3009413" y="3863182"/>
            <a:ext cx="2564073" cy="1017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DB7F78-EC68-A854-02C9-CA39C4ABDB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409" b="59272"/>
          <a:stretch/>
        </p:blipFill>
        <p:spPr>
          <a:xfrm>
            <a:off x="659363" y="5324348"/>
            <a:ext cx="3183294" cy="949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6EE85C-A916-F06D-0826-83D1020E5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486" y="5257799"/>
            <a:ext cx="7076784" cy="108873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DA4502-FBCF-CBF2-6929-1A25E20DB426}"/>
              </a:ext>
            </a:extLst>
          </p:cNvPr>
          <p:cNvCxnSpPr>
            <a:cxnSpLocks/>
          </p:cNvCxnSpPr>
          <p:nvPr/>
        </p:nvCxnSpPr>
        <p:spPr>
          <a:xfrm flipV="1">
            <a:off x="2126991" y="4373317"/>
            <a:ext cx="1006442" cy="798644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B17C4E-ED97-C258-4187-FFBD91813FD1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251010" y="4506686"/>
            <a:ext cx="992933" cy="817662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2035DE-076C-ACA3-8FD9-4678B5539467}"/>
              </a:ext>
            </a:extLst>
          </p:cNvPr>
          <p:cNvCxnSpPr>
            <a:cxnSpLocks/>
          </p:cNvCxnSpPr>
          <p:nvPr/>
        </p:nvCxnSpPr>
        <p:spPr>
          <a:xfrm flipH="1" flipV="1">
            <a:off x="5573486" y="4557128"/>
            <a:ext cx="1099457" cy="798644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14921F-38BC-BFA3-DE2B-62BDF3B88DC0}"/>
              </a:ext>
            </a:extLst>
          </p:cNvPr>
          <p:cNvCxnSpPr>
            <a:cxnSpLocks/>
          </p:cNvCxnSpPr>
          <p:nvPr/>
        </p:nvCxnSpPr>
        <p:spPr>
          <a:xfrm>
            <a:off x="5704114" y="4430487"/>
            <a:ext cx="1135104" cy="829808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45145F-0BE8-D745-CF9F-355109580F1F}"/>
              </a:ext>
            </a:extLst>
          </p:cNvPr>
          <p:cNvCxnSpPr>
            <a:cxnSpLocks/>
          </p:cNvCxnSpPr>
          <p:nvPr/>
        </p:nvCxnSpPr>
        <p:spPr>
          <a:xfrm>
            <a:off x="3926438" y="5788353"/>
            <a:ext cx="1611912" cy="0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A516393-DF64-C47E-B7A2-0FB752481122}"/>
              </a:ext>
            </a:extLst>
          </p:cNvPr>
          <p:cNvCxnSpPr>
            <a:cxnSpLocks/>
          </p:cNvCxnSpPr>
          <p:nvPr/>
        </p:nvCxnSpPr>
        <p:spPr>
          <a:xfrm flipH="1">
            <a:off x="3918857" y="5987141"/>
            <a:ext cx="1619493" cy="0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658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DEB5-ABD8-94A1-3EE0-2F0A53279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E5BB3-B47E-072E-96E9-FC83F4348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61" y="1222625"/>
            <a:ext cx="8327204" cy="5139846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Part 1: 9:00 – 10:30</a:t>
            </a:r>
          </a:p>
          <a:p>
            <a:pPr lvl="1"/>
            <a:r>
              <a:rPr lang="en-US" dirty="0"/>
              <a:t>What is meta-analysis and why should we use it?</a:t>
            </a:r>
          </a:p>
          <a:p>
            <a:pPr lvl="1"/>
            <a:r>
              <a:rPr lang="en-US" dirty="0"/>
              <a:t>Effect size and sampling variance: the key data for meta-analysis</a:t>
            </a:r>
          </a:p>
          <a:p>
            <a:pPr lvl="3"/>
            <a:r>
              <a:rPr lang="en-US" dirty="0"/>
              <a:t>What are effect sizes?</a:t>
            </a:r>
          </a:p>
          <a:p>
            <a:pPr lvl="3"/>
            <a:r>
              <a:rPr lang="en-US" dirty="0"/>
              <a:t>What types are out there and when to use?</a:t>
            </a:r>
          </a:p>
          <a:p>
            <a:pPr lvl="3"/>
            <a:r>
              <a:rPr lang="en-US" dirty="0"/>
              <a:t>Standardizing effect estimates – nuisance heterogeneity </a:t>
            </a:r>
          </a:p>
          <a:p>
            <a:pPr lvl="3"/>
            <a:r>
              <a:rPr lang="en-US" b="1" i="1" dirty="0"/>
              <a:t>Interpreting effect sizes and transformations</a:t>
            </a:r>
          </a:p>
          <a:p>
            <a:pPr lvl="3"/>
            <a:r>
              <a:rPr lang="en-US" b="1" i="1" dirty="0"/>
              <a:t>Assumptions, limitations, and common challenges</a:t>
            </a:r>
          </a:p>
          <a:p>
            <a:r>
              <a:rPr lang="en-US" b="1" dirty="0"/>
              <a:t>Part 2: 11:00 – 12:30 </a:t>
            </a:r>
          </a:p>
          <a:p>
            <a:pPr lvl="1"/>
            <a:r>
              <a:rPr lang="en-US" dirty="0"/>
              <a:t>Meta-analytic modelling </a:t>
            </a:r>
          </a:p>
          <a:p>
            <a:pPr lvl="3"/>
            <a:r>
              <a:rPr lang="en-US" dirty="0"/>
              <a:t>Fixed and random effect meta-analyses</a:t>
            </a:r>
          </a:p>
          <a:p>
            <a:pPr lvl="3"/>
            <a:r>
              <a:rPr lang="en-US" dirty="0"/>
              <a:t>Multi-level meta-analytic models (MLMA): The main types in comparative physiology</a:t>
            </a:r>
          </a:p>
          <a:p>
            <a:pPr lvl="5"/>
            <a:r>
              <a:rPr lang="en-US" dirty="0"/>
              <a:t>Non-independence – phylogeny, study, species, shared controls</a:t>
            </a:r>
          </a:p>
          <a:p>
            <a:pPr lvl="5"/>
            <a:r>
              <a:rPr lang="en-US" dirty="0"/>
              <a:t>Robust </a:t>
            </a:r>
            <a:r>
              <a:rPr lang="en-US"/>
              <a:t>variance estimation</a:t>
            </a:r>
            <a:endParaRPr lang="en-US" dirty="0"/>
          </a:p>
          <a:p>
            <a:pPr lvl="5"/>
            <a:r>
              <a:rPr lang="en-US" dirty="0"/>
              <a:t>Sensitivity analyses</a:t>
            </a:r>
          </a:p>
          <a:p>
            <a:pPr lvl="3"/>
            <a:r>
              <a:rPr lang="en-US" b="1" i="1" dirty="0"/>
              <a:t>Meta-regression and heterogeneity </a:t>
            </a:r>
          </a:p>
          <a:p>
            <a:pPr lvl="3"/>
            <a:r>
              <a:rPr lang="en-US" b="1" i="1" dirty="0"/>
              <a:t>Interpreting and reporting meta-analytic model output</a:t>
            </a:r>
          </a:p>
          <a:p>
            <a:pPr lvl="3"/>
            <a:r>
              <a:rPr lang="en-US" dirty="0"/>
              <a:t>Publication bias </a:t>
            </a:r>
          </a:p>
          <a:p>
            <a:pPr lvl="5"/>
            <a:r>
              <a:rPr lang="en-US" dirty="0"/>
              <a:t>Time-lag, reporting bias</a:t>
            </a:r>
          </a:p>
          <a:p>
            <a:pPr lvl="5"/>
            <a:r>
              <a:rPr lang="en-US" b="1" i="1" dirty="0"/>
              <a:t>Detecting and correcting</a:t>
            </a:r>
          </a:p>
          <a:p>
            <a:r>
              <a:rPr lang="en-US" b="1" dirty="0"/>
              <a:t>Part 3:</a:t>
            </a:r>
            <a:r>
              <a:rPr lang="en-US" dirty="0"/>
              <a:t> </a:t>
            </a:r>
            <a:r>
              <a:rPr lang="en-US" b="1" dirty="0"/>
              <a:t>14:45 – 16:00 </a:t>
            </a:r>
          </a:p>
          <a:p>
            <a:pPr lvl="1"/>
            <a:r>
              <a:rPr lang="en-US" dirty="0"/>
              <a:t>Help (advice) with your own meta-analysis! (if you need it)</a:t>
            </a:r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394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DBC6C-14BE-466B-D7AC-D45F43C64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2845"/>
            <a:ext cx="8229600" cy="4525963"/>
          </a:xfrm>
        </p:spPr>
        <p:txBody>
          <a:bodyPr/>
          <a:lstStyle/>
          <a:p>
            <a:r>
              <a:rPr lang="en-US" dirty="0"/>
              <a:t>Another contrast-based effect statistic</a:t>
            </a:r>
          </a:p>
          <a:p>
            <a:pPr lvl="1"/>
            <a:r>
              <a:rPr lang="en-US" dirty="0"/>
              <a:t>Intuitive interpretation</a:t>
            </a:r>
          </a:p>
          <a:p>
            <a:pPr lvl="1"/>
            <a:r>
              <a:rPr lang="en-US" dirty="0"/>
              <a:t>Easy to calculate; effect not impacted by SD</a:t>
            </a:r>
          </a:p>
          <a:p>
            <a:pPr lvl="1"/>
            <a:r>
              <a:rPr lang="en-US" dirty="0"/>
              <a:t>But, only used with ratio scale data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2A834F-25B2-3189-6C67-C9F7F1CDA621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94B3DE-D89A-E5A6-3381-CA0E44332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69" y="4612226"/>
            <a:ext cx="3267941" cy="19711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78BDA1-3C4A-9955-1B09-2361C9546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241" y="4947951"/>
            <a:ext cx="4158624" cy="1635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1960D5-CB82-27CD-8B46-BD1C20095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01" y="3205827"/>
            <a:ext cx="6128595" cy="142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803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281" y="940443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log response ratio,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b="1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b="1" dirty="0">
                <a:latin typeface="Courier"/>
              </a:rPr>
              <a:t> </a:t>
            </a:r>
            <a:r>
              <a:rPr sz="1200" b="1" dirty="0">
                <a:solidFill>
                  <a:srgbClr val="4070A0"/>
                </a:solidFill>
                <a:latin typeface="Courier"/>
              </a:rPr>
              <a:t>"ROM"</a:t>
            </a:r>
            <a:r>
              <a:rPr sz="1200" b="1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9    0.8264591   0.41322957     98    0.9525292   0.58132296     161 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0.1420 0.0049 </a:t>
            </a:r>
            <a:r>
              <a:rPr sz="1200" dirty="0">
                <a:latin typeface="Courier"/>
              </a:rPr>
              <a:t>
## 2   0.1661 0.0001 
## 3   0.0150 0.0013 
## 4   0.1348 0.0014 
## 5   0.0426 0.0001 
## 6   0.0361 0.0001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21419B-4471-C086-7696-48EAEB3367FB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C1817-F2A5-F5D7-8BDC-E21E9D10572A}"/>
              </a:ext>
            </a:extLst>
          </p:cNvPr>
          <p:cNvSpPr txBox="1"/>
          <p:nvPr/>
        </p:nvSpPr>
        <p:spPr>
          <a:xfrm>
            <a:off x="2847272" y="5143240"/>
            <a:ext cx="5757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281" y="940443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log response ratio,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b="1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b="1" dirty="0">
                <a:latin typeface="Courier"/>
              </a:rPr>
              <a:t> </a:t>
            </a:r>
            <a:r>
              <a:rPr sz="1200" b="1" dirty="0">
                <a:solidFill>
                  <a:srgbClr val="4070A0"/>
                </a:solidFill>
                <a:latin typeface="Courier"/>
              </a:rPr>
              <a:t>"ROM"</a:t>
            </a:r>
            <a:r>
              <a:rPr sz="1200" b="1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9    0.8264591   0.41322957     98    0.9525292   0.58132296     161 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0.1420 0.0049 </a:t>
            </a:r>
            <a:r>
              <a:rPr sz="1200" dirty="0">
                <a:latin typeface="Courier"/>
              </a:rPr>
              <a:t>
## 2   0.1661 0.0001 
## 3   0.0150 0.0013 
## 4   0.1348 0.0014 
## 5   0.0426 0.0001 
## 6   0.0361 0.0001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21419B-4471-C086-7696-48EAEB3367FB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C1817-F2A5-F5D7-8BDC-E21E9D10572A}"/>
              </a:ext>
            </a:extLst>
          </p:cNvPr>
          <p:cNvSpPr txBox="1"/>
          <p:nvPr/>
        </p:nvSpPr>
        <p:spPr>
          <a:xfrm>
            <a:off x="2847272" y="4958046"/>
            <a:ext cx="57576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There is an ~ 14% increase in trait mean at the marginal compared to core population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log(</a:t>
            </a:r>
            <a:r>
              <a:rPr lang="en-AU" dirty="0">
                <a:latin typeface="Courier"/>
              </a:rPr>
              <a:t>0.9525292 / 0.8264591) OR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log(</a:t>
            </a:r>
            <a:r>
              <a:rPr lang="en-AU" dirty="0">
                <a:latin typeface="Courier"/>
              </a:rPr>
              <a:t>0.9525292) – log(0.8264591)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9302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C</a:t>
            </a:r>
            <a:r>
              <a:rPr lang="en-AU" dirty="0"/>
              <a:t>o</a:t>
            </a:r>
            <a:r>
              <a:rPr dirty="0" err="1"/>
              <a:t>nverting</a:t>
            </a:r>
            <a:r>
              <a:rPr dirty="0"/>
              <a:t> back to </a:t>
            </a:r>
            <a:r>
              <a:rPr lang="en-AU" dirty="0"/>
              <a:t>raw data to </a:t>
            </a:r>
            <a:r>
              <a:rPr dirty="0"/>
              <a:t>understand </a:t>
            </a:r>
            <a:r>
              <a:rPr dirty="0" err="1"/>
              <a:t>lnRR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9178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400" i="1" dirty="0">
                <a:solidFill>
                  <a:srgbClr val="BA2121"/>
                </a:solidFill>
                <a:latin typeface="Courier"/>
              </a:rPr>
              <a:t>### Let's back calculate effects to make sure we understand why they are interpreted as percentage differences</a:t>
            </a:r>
            <a:br>
              <a:rPr sz="1400" dirty="0"/>
            </a:br>
            <a:br>
              <a:rPr sz="1400" dirty="0"/>
            </a:br>
            <a:r>
              <a:rPr sz="1400" i="1" dirty="0">
                <a:solidFill>
                  <a:srgbClr val="60A0B0"/>
                </a:solidFill>
                <a:latin typeface="Courier"/>
              </a:rPr>
              <a:t># Make sure we understand how it's calculated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/</a:t>
            </a:r>
            <a:r>
              <a:rPr sz="1400" dirty="0">
                <a:latin typeface="Courier"/>
              </a:rPr>
              <a:t> 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0.1419703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Alternatively....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0.1419703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Now lets back-transform. 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exp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1.152542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</a:t>
            </a:r>
            <a:r>
              <a:rPr sz="1400" b="1" i="1" dirty="0">
                <a:solidFill>
                  <a:srgbClr val="60A0B0"/>
                </a:solidFill>
                <a:latin typeface="Courier"/>
              </a:rPr>
              <a:t>Interpretation: What this tells us is that the numerator </a:t>
            </a:r>
            <a:r>
              <a:rPr lang="en-AU" sz="1400" b="1" i="1" dirty="0">
                <a:solidFill>
                  <a:srgbClr val="60A0B0"/>
                </a:solidFill>
                <a:latin typeface="Courier"/>
              </a:rPr>
              <a:t>(marginal (front) mean) </a:t>
            </a:r>
            <a:r>
              <a:rPr sz="1400" b="1" i="1" dirty="0">
                <a:solidFill>
                  <a:srgbClr val="60A0B0"/>
                </a:solidFill>
                <a:latin typeface="Courier"/>
              </a:rPr>
              <a:t>is 1.15 times the denominator</a:t>
            </a:r>
            <a:r>
              <a:rPr lang="en-AU" sz="1400" b="1" i="1" dirty="0">
                <a:solidFill>
                  <a:srgbClr val="60A0B0"/>
                </a:solidFill>
                <a:latin typeface="Courier"/>
              </a:rPr>
              <a:t> (Core mean)</a:t>
            </a:r>
            <a:r>
              <a:rPr sz="1400" b="1" i="1" dirty="0">
                <a:solidFill>
                  <a:srgbClr val="60A0B0"/>
                </a:solidFill>
                <a:latin typeface="Courier"/>
              </a:rPr>
              <a:t>, or, that the marginal (front) mean is 15% larger compared to the core mean.</a:t>
            </a:r>
            <a:r>
              <a:rPr sz="1400" i="1" dirty="0">
                <a:solidFill>
                  <a:srgbClr val="60A0B0"/>
                </a:solidFill>
                <a:latin typeface="Courier"/>
              </a:rPr>
              <a:t> We can see that this is true as follows: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exp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*</a:t>
            </a:r>
            <a:r>
              <a:rPr sz="1400" dirty="0">
                <a:latin typeface="Courier"/>
              </a:rPr>
              <a:t> 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0.9525292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This value should now match the marginal mean value, which it does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0.9525292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CA2DA-757E-8212-92B2-FA6A1995A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Assumes normally distributed data</a:t>
            </a:r>
          </a:p>
          <a:p>
            <a:r>
              <a:rPr lang="en-US" dirty="0">
                <a:solidFill>
                  <a:srgbClr val="C00000"/>
                </a:solidFill>
              </a:rPr>
              <a:t>Independent samples</a:t>
            </a:r>
          </a:p>
          <a:p>
            <a:r>
              <a:rPr lang="en-US" dirty="0">
                <a:solidFill>
                  <a:srgbClr val="C00000"/>
                </a:solidFill>
              </a:rPr>
              <a:t>Equal variance in groups….</a:t>
            </a:r>
          </a:p>
          <a:p>
            <a:endParaRPr lang="en-US" dirty="0"/>
          </a:p>
          <a:p>
            <a:r>
              <a:rPr lang="en-US" dirty="0"/>
              <a:t>Data in physiology can vary a lot and these assumptions may not always been valid depending on units</a:t>
            </a:r>
          </a:p>
          <a:p>
            <a:pPr lvl="1"/>
            <a:r>
              <a:rPr lang="en-US" dirty="0"/>
              <a:t>Counts, latencies, proportions</a:t>
            </a:r>
          </a:p>
          <a:p>
            <a:pPr lvl="1"/>
            <a:r>
              <a:rPr lang="en-US" dirty="0"/>
              <a:t>Not always normal and can </a:t>
            </a:r>
            <a:r>
              <a:rPr lang="en-US" b="1" dirty="0"/>
              <a:t>dramatically impact effect size values</a:t>
            </a:r>
          </a:p>
          <a:p>
            <a:pPr lvl="1"/>
            <a:r>
              <a:rPr lang="en-US" b="1" dirty="0"/>
              <a:t>Pay close attention to units and be critical about whether these will cause issues</a:t>
            </a:r>
          </a:p>
          <a:p>
            <a:pPr lvl="1"/>
            <a:r>
              <a:rPr lang="en-US" b="1" dirty="0"/>
              <a:t>Can result in outliers or influential points in analyses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56337D-04D5-62FF-86D6-AA3BD9E51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05" y="45720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Remember, all effect size statistics make assumptions…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3227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A5D93-4DAB-D55F-D51F-A0D78159A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raw means and </a:t>
            </a:r>
            <a:r>
              <a:rPr lang="en-US" dirty="0" err="1"/>
              <a:t>sds</a:t>
            </a:r>
            <a:r>
              <a:rPr lang="en-US" dirty="0"/>
              <a:t>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E7E28-35B9-176E-1194-9A5AD6F92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Proportions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Latencies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A3C97D7-B4D7-E96A-CD58-06D28630AC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0132" y="4204504"/>
                <a:ext cx="4143736" cy="1617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 smtClean="0">
                          <a:latin typeface="Cambria Math" panose="02040503050406030204" pitchFamily="18" charset="0"/>
                        </a:rPr>
                        <m:t>𝑙𝑛</m:t>
                      </m:r>
                      <m:acc>
                        <m:accPr>
                          <m:chr m:val="‾"/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‾"/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ar-AE" sz="16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‾"/>
                                          <m:ctrlPr>
                                            <a:rPr lang="ar-A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ar-AE" sz="160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>
                          <a:latin typeface="Cambria Math" panose="02040503050406030204" pitchFamily="18" charset="0"/>
                        </a:rPr>
                        <m:t>𝑙𝑛𝑆𝐷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‾"/>
                                          <m:ctrlPr>
                                            <a:rPr lang="ar-A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ar-AE" sz="160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A3C97D7-B4D7-E96A-CD58-06D28630A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132" y="4204504"/>
                <a:ext cx="4143736" cy="16175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809A094-124F-5D02-AFFB-6086A0C389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284" y="2415230"/>
                <a:ext cx="2806861" cy="14851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lang="ar-AE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ar-AE" sz="16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809A094-124F-5D02-AFFB-6086A0C38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84" y="2415230"/>
                <a:ext cx="2806861" cy="1485176"/>
              </a:xfrm>
              <a:prstGeom prst="rect">
                <a:avLst/>
              </a:prstGeom>
              <a:blipFill>
                <a:blip r:embed="rId3"/>
                <a:stretch>
                  <a:fillRect r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F6A5CCD-D538-5A87-A51F-2442A2C6FC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0858" y="2349037"/>
                <a:ext cx="2427514" cy="1617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lang="ar-AE" sz="1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ar-AE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800">
                          <a:latin typeface="Cambria Math" panose="02040503050406030204" pitchFamily="18" charset="0"/>
                        </a:rPr>
                        <m:t>𝑎𝑟𝑐𝑠𝑖𝑛𝑒</m:t>
                      </m:r>
                      <m:d>
                        <m:d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‾"/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</m:rad>
                        </m:e>
                      </m:d>
                    </m:oMath>
                  </m:oMathPara>
                </a14:m>
                <a:endParaRPr lang="ar-AE" sz="18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80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sz="18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p>
                                <m:sSupPr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acc>
                                <m:accPr>
                                  <m:chr m:val="‾"/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‾"/>
                                      <m:ctrlPr>
                                        <a:rPr lang="ar-AE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ar-AE" sz="180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rad>
                    </m:oMath>
                  </m:oMathPara>
                </a14:m>
                <a:endParaRPr lang="ar-AE" sz="18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F6A5CCD-D538-5A87-A51F-2442A2C6F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858" y="2349037"/>
                <a:ext cx="2427514" cy="16175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63678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41C5B-0381-A2C7-2505-B686D2F27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07939"/>
            <a:ext cx="8229600" cy="537065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Counts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If mean and variance are large then probably behaves normally</a:t>
            </a:r>
          </a:p>
          <a:p>
            <a:pPr lvl="1"/>
            <a:r>
              <a:rPr lang="en-US" dirty="0"/>
              <a:t>Model counts directly…</a:t>
            </a:r>
            <a:r>
              <a:rPr lang="en-US" dirty="0" err="1"/>
              <a:t>Mengersen</a:t>
            </a:r>
            <a:r>
              <a:rPr lang="en-US" dirty="0"/>
              <a:t> &amp; </a:t>
            </a:r>
            <a:r>
              <a:rPr lang="en-US" dirty="0" err="1"/>
              <a:t>Gurevitch</a:t>
            </a:r>
            <a:r>
              <a:rPr lang="en-US" dirty="0"/>
              <a:t> (2013) chapter 7 (pg. 72).</a:t>
            </a:r>
          </a:p>
          <a:p>
            <a:pPr lvl="1"/>
            <a:r>
              <a:rPr lang="en-US" dirty="0"/>
              <a:t>If using </a:t>
            </a:r>
            <a:r>
              <a:rPr lang="en-US" dirty="0" err="1"/>
              <a:t>lnRR</a:t>
            </a:r>
            <a:r>
              <a:rPr lang="en-US" dirty="0"/>
              <a:t> check using Geary’s test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 for control and treatment groups</a:t>
            </a:r>
          </a:p>
          <a:p>
            <a:pPr lvl="1"/>
            <a:r>
              <a:rPr lang="en-US" dirty="0"/>
              <a:t>Sensitivity analyses with and without effects that fail test (i.e., over 3) (</a:t>
            </a:r>
            <a:r>
              <a:rPr lang="en-AU" dirty="0" err="1"/>
              <a:t>Lajeunesse</a:t>
            </a:r>
            <a:r>
              <a:rPr lang="en-AU" dirty="0"/>
              <a:t>. 2015. Ecology, 96: </a:t>
            </a:r>
            <a:r>
              <a:rPr lang="en-AU" dirty="0" err="1"/>
              <a:t>pg</a:t>
            </a:r>
            <a:r>
              <a:rPr lang="en-AU" dirty="0"/>
              <a:t> 2061)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BE0853-0A19-DBC9-4439-EE3B1F01C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4939"/>
            <a:ext cx="8229600" cy="1143000"/>
          </a:xfrm>
        </p:spPr>
        <p:txBody>
          <a:bodyPr/>
          <a:lstStyle/>
          <a:p>
            <a:r>
              <a:rPr lang="en-US" dirty="0"/>
              <a:t>Transform raw means and </a:t>
            </a:r>
            <a:r>
              <a:rPr lang="en-US" dirty="0" err="1"/>
              <a:t>sds</a:t>
            </a:r>
            <a:r>
              <a:rPr lang="en-US" dirty="0"/>
              <a:t>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FFECAE2-6E82-FA74-549E-9DB935A478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33240" y="3699558"/>
                <a:ext cx="4323144" cy="10180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‾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𝑆𝐷</m:t>
                          </m:r>
                        </m:den>
                      </m:f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3/2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1+4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≥3</m:t>
                      </m:r>
                    </m:oMath>
                  </m:oMathPara>
                </a14:m>
                <a:endParaRPr lang="ar-AE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FFECAE2-6E82-FA74-549E-9DB935A47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240" y="3699558"/>
                <a:ext cx="4323144" cy="10180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67278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2FFBF-2E80-514D-B4AD-2651948DD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1094"/>
            <a:ext cx="7886700" cy="1063883"/>
          </a:xfrm>
        </p:spPr>
        <p:txBody>
          <a:bodyPr>
            <a:normAutofit fontScale="90000"/>
          </a:bodyPr>
          <a:lstStyle/>
          <a:p>
            <a:r>
              <a:rPr lang="en-US" dirty="0"/>
              <a:t>Criticisms for meta-analysis (limitations?)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443B6-39BF-7E45-88DE-104CCED24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19084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Mixing of different kinds of studies (apples &amp; oranges)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Too much emphasis on the overall effect size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Mixing good and bad studies (garbage in, garbage out)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Meta-analyses on the same topic disagree (happens a lot in medicine!)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Meta-analysis is useless because of the prevalence of </a:t>
            </a:r>
            <a:r>
              <a:rPr lang="en-US" i="1" dirty="0"/>
              <a:t>publication bias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23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0E33E-7A7C-0A4C-83A8-9EE816500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Mega-silliness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359325-C92B-4143-963E-7ED306A5D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570" y="6090208"/>
            <a:ext cx="4085366" cy="3563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5B7732-7931-4E48-95DE-B8EC3825D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920" y="2382470"/>
            <a:ext cx="3998821" cy="19191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D5214A-0533-E045-A883-51E57D2BB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634" y="4921717"/>
            <a:ext cx="2190302" cy="9491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C940E0-DB33-0849-8515-BF1FFFD84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064" y="3002521"/>
            <a:ext cx="4723374" cy="19191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2CB41E-8E3E-1649-8A60-8301D1BE94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043900"/>
            <a:ext cx="4723375" cy="4489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DC7117-37D2-6248-AA66-E54E9242DB3A}"/>
              </a:ext>
            </a:extLst>
          </p:cNvPr>
          <p:cNvSpPr txBox="1"/>
          <p:nvPr/>
        </p:nvSpPr>
        <p:spPr>
          <a:xfrm>
            <a:off x="1041804" y="2323164"/>
            <a:ext cx="2983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very first ”meta-analysis”</a:t>
            </a:r>
          </a:p>
        </p:txBody>
      </p:sp>
    </p:spTree>
    <p:extLst>
      <p:ext uri="{BB962C8B-B14F-4D97-AF65-F5344CB8AC3E}">
        <p14:creationId xmlns:p14="http://schemas.microsoft.com/office/powerpoint/2010/main" val="15259843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D1432-4CB5-9F30-E47D-49478A9AC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Are standard effect sizes always appropriate?</a:t>
            </a:r>
          </a:p>
        </p:txBody>
      </p:sp>
      <p:pic>
        <p:nvPicPr>
          <p:cNvPr id="4" name="Content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71D800E0-A82A-93C2-A8D7-F606708CFB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4" t="1140" r="3187" b="41146"/>
          <a:stretch/>
        </p:blipFill>
        <p:spPr>
          <a:xfrm>
            <a:off x="1273370" y="1600201"/>
            <a:ext cx="6597260" cy="480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64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BCC5-81E0-1E79-8EB4-4A8A81C9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33840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We have a webpage! 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C0308-67D1-CDF4-407C-B7CD7F5E87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05" t="17341" r="61201" b="12347"/>
          <a:stretch/>
        </p:blipFill>
        <p:spPr>
          <a:xfrm>
            <a:off x="107881" y="1389324"/>
            <a:ext cx="4990776" cy="407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16508B-5C2E-4C68-9456-6C799081FEB2}"/>
              </a:ext>
            </a:extLst>
          </p:cNvPr>
          <p:cNvSpPr txBox="1"/>
          <p:nvPr/>
        </p:nvSpPr>
        <p:spPr>
          <a:xfrm>
            <a:off x="5158468" y="2326355"/>
            <a:ext cx="398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linkClick r:id="rId3"/>
              </a:rPr>
              <a:t>https://daniel1noble.github.io/meta-workshop/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4D05B1-5095-697F-C96C-D2A3125C2F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0" t="10612" r="56067" b="11947"/>
          <a:stretch/>
        </p:blipFill>
        <p:spPr>
          <a:xfrm>
            <a:off x="4880225" y="3685998"/>
            <a:ext cx="4388061" cy="281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10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298D73-3066-EADB-3749-A9E4D71A0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62" b="5121"/>
          <a:stretch/>
        </p:blipFill>
        <p:spPr>
          <a:xfrm>
            <a:off x="2978126" y="0"/>
            <a:ext cx="5542697" cy="52413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9D0839-BBC5-87A4-8A0F-06F3488B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2833"/>
            <a:ext cx="3692776" cy="1899912"/>
          </a:xfrm>
        </p:spPr>
        <p:txBody>
          <a:bodyPr>
            <a:normAutofit/>
          </a:bodyPr>
          <a:lstStyle/>
          <a:p>
            <a:r>
              <a:rPr lang="en-US" sz="3500" dirty="0"/>
              <a:t>Nuisance heterogeneity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6FA95-AEBA-8AED-4B7B-E87F85236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57619"/>
            <a:ext cx="4169631" cy="3742762"/>
          </a:xfrm>
        </p:spPr>
        <p:txBody>
          <a:bodyPr>
            <a:noAutofit/>
          </a:bodyPr>
          <a:lstStyle/>
          <a:p>
            <a:r>
              <a:rPr lang="en-US" sz="1800" dirty="0"/>
              <a:t>Data and experiments in comparative physiology are highly heterogeneous</a:t>
            </a:r>
          </a:p>
          <a:p>
            <a:pPr lvl="1"/>
            <a:r>
              <a:rPr lang="en-US" sz="1800" dirty="0"/>
              <a:t>Temperatures, dosages etc.</a:t>
            </a:r>
          </a:p>
          <a:p>
            <a:pPr lvl="1"/>
            <a:r>
              <a:rPr lang="en-US" sz="1800" dirty="0"/>
              <a:t>Overall effects get complicated to interpret</a:t>
            </a:r>
          </a:p>
          <a:p>
            <a:r>
              <a:rPr lang="en-US" sz="1800" dirty="0"/>
              <a:t>Can be good and bad</a:t>
            </a:r>
          </a:p>
          <a:p>
            <a:pPr lvl="1"/>
            <a:r>
              <a:rPr lang="en-US" sz="1600" b="1" dirty="0"/>
              <a:t>Good:</a:t>
            </a:r>
          </a:p>
          <a:p>
            <a:pPr lvl="2"/>
            <a:r>
              <a:rPr lang="en-US" sz="1600" b="1" dirty="0"/>
              <a:t>Allows us to explore sources of heterogeneity in effects</a:t>
            </a:r>
          </a:p>
          <a:p>
            <a:pPr lvl="2"/>
            <a:r>
              <a:rPr lang="en-US" sz="1600" b="1" dirty="0"/>
              <a:t>Broader general conclusions</a:t>
            </a:r>
          </a:p>
          <a:p>
            <a:pPr lvl="1"/>
            <a:r>
              <a:rPr lang="en-US" sz="1600" b="1" dirty="0"/>
              <a:t>Bad: </a:t>
            </a:r>
          </a:p>
          <a:p>
            <a:pPr lvl="2"/>
            <a:r>
              <a:rPr lang="en-US" sz="1600" b="1" dirty="0"/>
              <a:t>Are we truly comparing the same thing?</a:t>
            </a:r>
          </a:p>
          <a:p>
            <a:pPr lvl="2"/>
            <a:r>
              <a:rPr lang="en-US" sz="1600" b="1" dirty="0"/>
              <a:t>Adds additional sources of heterogeneity that can complicate interpretations of findings. </a:t>
            </a:r>
          </a:p>
        </p:txBody>
      </p:sp>
    </p:spTree>
    <p:extLst>
      <p:ext uri="{BB962C8B-B14F-4D97-AF65-F5344CB8AC3E}">
        <p14:creationId xmlns:p14="http://schemas.microsoft.com/office/powerpoint/2010/main" val="14284971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98D73-3066-EADB-3749-A9E4D71A0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62" b="5121"/>
          <a:stretch/>
        </p:blipFill>
        <p:spPr>
          <a:xfrm>
            <a:off x="2978126" y="0"/>
            <a:ext cx="5542697" cy="524138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D0839-BBC5-87A4-8A0F-06F3488B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2833"/>
            <a:ext cx="3692776" cy="1899912"/>
          </a:xfrm>
        </p:spPr>
        <p:txBody>
          <a:bodyPr>
            <a:normAutofit/>
          </a:bodyPr>
          <a:lstStyle/>
          <a:p>
            <a:r>
              <a:rPr lang="en-US" sz="3500" dirty="0"/>
              <a:t>Nuisance heterogeneity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6FA95-AEBA-8AED-4B7B-E87F85236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57619"/>
            <a:ext cx="4169631" cy="3742762"/>
          </a:xfrm>
        </p:spPr>
        <p:txBody>
          <a:bodyPr>
            <a:noAutofit/>
          </a:bodyPr>
          <a:lstStyle/>
          <a:p>
            <a:r>
              <a:rPr lang="en-US" sz="1800" dirty="0"/>
              <a:t>Data and experiments in comparative physiology are highly heterogeneous</a:t>
            </a:r>
          </a:p>
          <a:p>
            <a:pPr lvl="1"/>
            <a:r>
              <a:rPr lang="en-US" sz="1800" dirty="0"/>
              <a:t>Temperatures, dosages etc.</a:t>
            </a:r>
          </a:p>
          <a:p>
            <a:pPr lvl="1"/>
            <a:r>
              <a:rPr lang="en-US" sz="1800" dirty="0"/>
              <a:t>Overall effects get complicated to interpret</a:t>
            </a:r>
          </a:p>
          <a:p>
            <a:r>
              <a:rPr lang="en-US" sz="1800" dirty="0"/>
              <a:t>Can be good and bad</a:t>
            </a:r>
          </a:p>
          <a:p>
            <a:pPr lvl="1"/>
            <a:r>
              <a:rPr lang="en-US" sz="1600" b="1" dirty="0"/>
              <a:t>Good:</a:t>
            </a:r>
          </a:p>
          <a:p>
            <a:pPr lvl="2"/>
            <a:r>
              <a:rPr lang="en-US" sz="1600" b="1" dirty="0"/>
              <a:t>Allows us to explore sources of heterogeneity in effects</a:t>
            </a:r>
          </a:p>
          <a:p>
            <a:pPr lvl="2"/>
            <a:r>
              <a:rPr lang="en-US" sz="1600" b="1" dirty="0"/>
              <a:t>Broader general conclusions</a:t>
            </a:r>
          </a:p>
          <a:p>
            <a:pPr lvl="1"/>
            <a:r>
              <a:rPr lang="en-US" sz="1600" b="1" dirty="0"/>
              <a:t>Bad: </a:t>
            </a:r>
          </a:p>
          <a:p>
            <a:pPr lvl="2"/>
            <a:r>
              <a:rPr lang="en-US" sz="1600" b="1" dirty="0"/>
              <a:t>Are we truly comparing the same thing?</a:t>
            </a:r>
          </a:p>
          <a:p>
            <a:pPr lvl="2"/>
            <a:r>
              <a:rPr lang="en-US" sz="1600" b="1" dirty="0"/>
              <a:t>Adds additional sources of heterogeneity that can complicate interpretations of findings.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7A8E56-6100-CA29-FF19-AC0779BE8270}"/>
              </a:ext>
            </a:extLst>
          </p:cNvPr>
          <p:cNvSpPr txBox="1"/>
          <p:nvPr/>
        </p:nvSpPr>
        <p:spPr>
          <a:xfrm>
            <a:off x="4598184" y="5011840"/>
            <a:ext cx="46645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‘Of course it [meta-analysis] mixes apples and oranges; in the study of fruit nothing else is sensible; comparing apples and oranges is the only </a:t>
            </a:r>
            <a:r>
              <a:rPr lang="en-AU" dirty="0" err="1"/>
              <a:t>endeavor</a:t>
            </a:r>
            <a:r>
              <a:rPr lang="en-AU" dirty="0"/>
              <a:t> worthy of true scientists; comparing apples to apples is trivial’ (p. 224, Glass, 2015)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564CFA-9760-611D-91DC-2D39ED6219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524" r="78293" b="6051"/>
          <a:stretch/>
        </p:blipFill>
        <p:spPr>
          <a:xfrm>
            <a:off x="7746783" y="-42108"/>
            <a:ext cx="1456608" cy="175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615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645D-AFCF-9512-4988-42F6E41C8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00" y="20897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‘Nuisance heterogeneity’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5C94D4D3-02F8-D983-0538-287FA5358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0142" y="846139"/>
            <a:ext cx="5903716" cy="4604762"/>
          </a:xfr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C5FD4D2-D657-AFC3-34FD-5F985C26C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670" y="5490265"/>
            <a:ext cx="4651261" cy="130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761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F973E-634C-660F-4FCB-BDD611EB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“new” effects sizes with sampling variance approximations…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</p:spPr>
            <p:txBody>
              <a:bodyPr/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𝑙𝑛𝑅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 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</m:sup>
                              </m:s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𝑙𝑛𝑅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sub>
                          </m:sSub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 </m:t>
                              </m:r>
                              <m:f>
                                <m:f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∘</m:t>
                                      </m:r>
                                    </m:sup>
                                  </m:s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30793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F973E-634C-660F-4FCB-BDD611EB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“new” effects sizes with sampling variance approximations…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</p:spPr>
            <p:txBody>
              <a:bodyPr/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𝑙𝑛𝑅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 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</m:sup>
                              </m:s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𝑙𝑛𝑅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sub>
                          </m:sSub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 </m:t>
                              </m:r>
                              <m:f>
                                <m:f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∘</m:t>
                                      </m:r>
                                    </m:sup>
                                  </m:s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F344AB01-58DE-4C0C-4BE6-52BE05D46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96" y="4650075"/>
            <a:ext cx="8353114" cy="30080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41ADEB-7919-899C-F2AF-E8AC0710FDED}"/>
              </a:ext>
            </a:extLst>
          </p:cNvPr>
          <p:cNvSpPr/>
          <p:nvPr/>
        </p:nvSpPr>
        <p:spPr>
          <a:xfrm>
            <a:off x="596096" y="5613400"/>
            <a:ext cx="3975904" cy="381000"/>
          </a:xfrm>
          <a:prstGeom prst="rect">
            <a:avLst/>
          </a:prstGeom>
          <a:solidFill>
            <a:srgbClr val="FFC000">
              <a:alpha val="19356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9383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We need to turn our equations into functions….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247314"/>
            <a:ext cx="9144000" cy="5110088"/>
          </a:xfrm>
        </p:spPr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#' @title lnRR_Q10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@description Calculates the log Q10 response ratio.  Note that temperature 2 is placed in the numerator and temperature 1 is in the denominator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t1  Lowest of the two treatment temperatures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t2  Highest of the two treatment temperatures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r1  Mean physiological rate for temperature 1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r2  Mean physiological rate for temperature 2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sd1 Standard deviation for physiological rates at temperature 1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sd2 Standard deviation for physiological rates at temperature 2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n1  Sample size at temperature 1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n2  Sample size at temperature 2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name Character string for column name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@example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lnRR_Q10(20, 30, 10, 5, 1, 1, 30, 30)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lnRR_Q10(20, 30, 10, 5, 1, 1, 30, 30, name = "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acclim</a:t>
            </a:r>
            <a:r>
              <a:rPr i="1" dirty="0">
                <a:solidFill>
                  <a:srgbClr val="60A0B0"/>
                </a:solidFill>
                <a:latin typeface="Courier"/>
              </a:rPr>
              <a:t>")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@export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lnRR_Q10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b="1" dirty="0">
                <a:solidFill>
                  <a:srgbClr val="007020"/>
                </a:solidFill>
                <a:latin typeface="Courier"/>
              </a:rPr>
              <a:t>function</a:t>
            </a:r>
            <a:r>
              <a:rPr dirty="0">
                <a:latin typeface="Courier"/>
              </a:rPr>
              <a:t>(t1, t2, r1, r2, sd1, sd2, n1, n2, </a:t>
            </a:r>
            <a:r>
              <a:rPr dirty="0">
                <a:solidFill>
                  <a:srgbClr val="7D9029"/>
                </a:solidFill>
                <a:latin typeface="Courier"/>
              </a:rPr>
              <a:t>name =</a:t>
            </a:r>
            <a:r>
              <a:rPr dirty="0">
                <a:solidFill>
                  <a:srgbClr val="4070A0"/>
                </a:solidFill>
                <a:latin typeface="Courier"/>
              </a:rPr>
              <a:t>"acute"</a:t>
            </a:r>
            <a:r>
              <a:rPr dirty="0">
                <a:latin typeface="Courier"/>
              </a:rPr>
              <a:t>){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br>
              <a:rPr dirty="0"/>
            </a:br>
            <a:r>
              <a:rPr dirty="0">
                <a:latin typeface="Courier"/>
              </a:rPr>
              <a:t>    lnRR_Q10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(t2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t1))   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log</a:t>
            </a:r>
            <a:r>
              <a:rPr dirty="0">
                <a:latin typeface="Courier"/>
              </a:rPr>
              <a:t>(r2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r1)</a:t>
            </a:r>
            <a:br>
              <a:rPr dirty="0"/>
            </a:br>
            <a:r>
              <a:rPr dirty="0">
                <a:latin typeface="Courier"/>
              </a:rPr>
              <a:t>  V_lnRR_Q10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(t2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t1))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 ((sd1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(n1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r1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))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(sd2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(n2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r2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)))</a:t>
            </a:r>
            <a:br>
              <a:rPr dirty="0"/>
            </a:br>
            <a:r>
              <a:rPr dirty="0">
                <a:latin typeface="Courier"/>
              </a:rPr>
              <a:t>  </a:t>
            </a:r>
            <a:br>
              <a:rPr dirty="0"/>
            </a:br>
            <a:r>
              <a:rPr dirty="0">
                <a:latin typeface="Courier"/>
              </a:rPr>
              <a:t>              </a:t>
            </a:r>
            <a:r>
              <a:rPr dirty="0" err="1">
                <a:latin typeface="Courier"/>
              </a:rPr>
              <a:t>dat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data.frame</a:t>
            </a:r>
            <a:r>
              <a:rPr dirty="0">
                <a:latin typeface="Courier"/>
              </a:rPr>
              <a:t>(lnRR_Q10, V_lnRR_Q10)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colnames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dat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paste0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"lnRR_Q10"</a:t>
            </a:r>
            <a:r>
              <a:rPr dirty="0">
                <a:latin typeface="Courier"/>
              </a:rPr>
              <a:t>, name),  </a:t>
            </a:r>
            <a:br>
              <a:rPr dirty="0"/>
            </a:br>
            <a:r>
              <a:rPr dirty="0">
                <a:latin typeface="Courier"/>
              </a:rPr>
              <a:t>                       </a:t>
            </a:r>
            <a:r>
              <a:rPr dirty="0">
                <a:solidFill>
                  <a:srgbClr val="06287E"/>
                </a:solidFill>
                <a:latin typeface="Courier"/>
              </a:rPr>
              <a:t>paste0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"V_lnRR_Q10"</a:t>
            </a:r>
            <a:r>
              <a:rPr dirty="0">
                <a:latin typeface="Courier"/>
              </a:rPr>
              <a:t>, name))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6287E"/>
                </a:solidFill>
                <a:latin typeface="Courier"/>
              </a:rPr>
              <a:t>return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dat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F81FC5-8EF8-D586-2204-1FDE5EDC9203}"/>
              </a:ext>
            </a:extLst>
          </p:cNvPr>
          <p:cNvSpPr txBox="1"/>
          <p:nvPr/>
        </p:nvSpPr>
        <p:spPr>
          <a:xfrm>
            <a:off x="1730326" y="1563404"/>
            <a:ext cx="6049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https://daniel1noble.github.io/meta-workshop/</a:t>
            </a:r>
            <a:r>
              <a:rPr lang="en-US" dirty="0" err="1"/>
              <a:t>nuis</a:t>
            </a:r>
            <a:r>
              <a:rPr lang="en-US" dirty="0"/>
              <a:t>-het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Let’s do some calculations…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913" y="1589650"/>
            <a:ext cx="8764173" cy="5162843"/>
          </a:xfrm>
        </p:spPr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dirty="0">
                <a:latin typeface="Courier"/>
              </a:rPr>
              <a:t>q10_dat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"https://</a:t>
            </a:r>
            <a:r>
              <a:rPr dirty="0" err="1">
                <a:solidFill>
                  <a:srgbClr val="4070A0"/>
                </a:solidFill>
                <a:latin typeface="Courier"/>
              </a:rPr>
              <a:t>osf.io</a:t>
            </a:r>
            <a:r>
              <a:rPr dirty="0">
                <a:solidFill>
                  <a:srgbClr val="4070A0"/>
                </a:solidFill>
                <a:latin typeface="Courier"/>
              </a:rPr>
              <a:t>/download/fb3ht/"</a:t>
            </a:r>
            <a:r>
              <a:rPr dirty="0">
                <a:latin typeface="Courier"/>
              </a:rPr>
              <a:t>) 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Calculate lnRRQ10 and it's associated sampling variance</a:t>
            </a:r>
            <a:br>
              <a:rPr dirty="0"/>
            </a:br>
            <a:r>
              <a:rPr dirty="0">
                <a:latin typeface="Courier"/>
              </a:rPr>
              <a:t>q10_dat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cbind</a:t>
            </a:r>
            <a:r>
              <a:rPr dirty="0">
                <a:latin typeface="Courier"/>
              </a:rPr>
              <a:t>(q10_dat, </a:t>
            </a:r>
            <a:r>
              <a:rPr dirty="0">
                <a:solidFill>
                  <a:srgbClr val="06287E"/>
                </a:solidFill>
                <a:latin typeface="Courier"/>
              </a:rPr>
              <a:t>with</a:t>
            </a:r>
            <a:r>
              <a:rPr dirty="0">
                <a:latin typeface="Courier"/>
              </a:rPr>
              <a:t>(q10_dat, </a:t>
            </a:r>
            <a:r>
              <a:rPr dirty="0">
                <a:solidFill>
                  <a:srgbClr val="06287E"/>
                </a:solidFill>
                <a:latin typeface="Courier"/>
              </a:rPr>
              <a:t>lnRR_Q10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t1 =</a:t>
            </a:r>
            <a:r>
              <a:rPr dirty="0">
                <a:latin typeface="Courier"/>
              </a:rPr>
              <a:t> t1, </a:t>
            </a:r>
            <a:r>
              <a:rPr dirty="0">
                <a:solidFill>
                  <a:srgbClr val="7D9029"/>
                </a:solidFill>
                <a:latin typeface="Courier"/>
              </a:rPr>
              <a:t>t2 =</a:t>
            </a:r>
            <a:r>
              <a:rPr dirty="0">
                <a:latin typeface="Courier"/>
              </a:rPr>
              <a:t> t2, </a:t>
            </a:r>
            <a:r>
              <a:rPr dirty="0">
                <a:solidFill>
                  <a:srgbClr val="7D9029"/>
                </a:solidFill>
                <a:latin typeface="Courier"/>
              </a:rPr>
              <a:t>r1 =</a:t>
            </a:r>
            <a:r>
              <a:rPr dirty="0">
                <a:latin typeface="Courier"/>
              </a:rPr>
              <a:t> mean_t1, </a:t>
            </a:r>
            <a:r>
              <a:rPr dirty="0">
                <a:solidFill>
                  <a:srgbClr val="7D9029"/>
                </a:solidFill>
                <a:latin typeface="Courier"/>
              </a:rPr>
              <a:t>r2 =</a:t>
            </a:r>
            <a:r>
              <a:rPr dirty="0">
                <a:latin typeface="Courier"/>
              </a:rPr>
              <a:t> mean_t2, </a:t>
            </a:r>
            <a:r>
              <a:rPr dirty="0">
                <a:solidFill>
                  <a:srgbClr val="7D9029"/>
                </a:solidFill>
                <a:latin typeface="Courier"/>
              </a:rPr>
              <a:t>sd1 =</a:t>
            </a:r>
            <a:r>
              <a:rPr dirty="0">
                <a:latin typeface="Courier"/>
              </a:rPr>
              <a:t> sd_t1, </a:t>
            </a:r>
            <a:r>
              <a:rPr dirty="0">
                <a:solidFill>
                  <a:srgbClr val="7D9029"/>
                </a:solidFill>
                <a:latin typeface="Courier"/>
              </a:rPr>
              <a:t>sd2 =</a:t>
            </a:r>
            <a:r>
              <a:rPr dirty="0">
                <a:latin typeface="Courier"/>
              </a:rPr>
              <a:t> sd_t2, </a:t>
            </a:r>
            <a:r>
              <a:rPr dirty="0">
                <a:solidFill>
                  <a:srgbClr val="7D9029"/>
                </a:solidFill>
                <a:latin typeface="Courier"/>
              </a:rPr>
              <a:t>n1 =</a:t>
            </a:r>
            <a:r>
              <a:rPr dirty="0">
                <a:latin typeface="Courier"/>
              </a:rPr>
              <a:t> n_t1, </a:t>
            </a:r>
            <a:r>
              <a:rPr dirty="0">
                <a:solidFill>
                  <a:srgbClr val="7D9029"/>
                </a:solidFill>
                <a:latin typeface="Courier"/>
              </a:rPr>
              <a:t>n2 =</a:t>
            </a:r>
            <a:r>
              <a:rPr dirty="0">
                <a:latin typeface="Courier"/>
              </a:rPr>
              <a:t> n_t2, </a:t>
            </a:r>
            <a:r>
              <a:rPr dirty="0">
                <a:solidFill>
                  <a:srgbClr val="7D9029"/>
                </a:solidFill>
                <a:latin typeface="Courier"/>
              </a:rPr>
              <a:t>name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""</a:t>
            </a:r>
            <a:r>
              <a:rPr dirty="0">
                <a:latin typeface="Courier"/>
              </a:rPr>
              <a:t>)))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head</a:t>
            </a:r>
            <a:r>
              <a:rPr dirty="0">
                <a:latin typeface="Courier"/>
              </a:rPr>
              <a:t>(q10_dat)</a:t>
            </a:r>
          </a:p>
          <a:p>
            <a:pPr indent="0">
              <a:buNone/>
            </a:pPr>
            <a:r>
              <a:rPr dirty="0">
                <a:latin typeface="Courier"/>
              </a:rPr>
              <a:t>##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            </a:t>
            </a:r>
            <a:r>
              <a:rPr dirty="0" err="1">
                <a:latin typeface="Courier"/>
              </a:rPr>
              <a:t>study_name</a:t>
            </a:r>
            <a:r>
              <a:rPr dirty="0">
                <a:latin typeface="Courier"/>
              </a:rPr>
              <a:t> year           species     order  </a:t>
            </a:r>
            <a:r>
              <a:rPr dirty="0" err="1">
                <a:latin typeface="Courier"/>
              </a:rPr>
              <a:t>life_stage</a:t>
            </a:r>
            <a:r>
              <a:rPr dirty="0">
                <a:latin typeface="Courier"/>
              </a:rPr>
              <a:t>
## 1      119 119_Udyawer_etal_2016 2016  </a:t>
            </a:r>
            <a:r>
              <a:rPr dirty="0" err="1">
                <a:latin typeface="Courier"/>
              </a:rPr>
              <a:t>Hydrophis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curtus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serpentes</a:t>
            </a:r>
            <a:r>
              <a:rPr dirty="0">
                <a:latin typeface="Courier"/>
              </a:rPr>
              <a:t> unspecified
## 2      119 119_Udyawer_etal_2016 2016  </a:t>
            </a:r>
            <a:r>
              <a:rPr dirty="0" err="1">
                <a:latin typeface="Courier"/>
              </a:rPr>
              <a:t>Hydrophis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curtus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serpentes</a:t>
            </a:r>
            <a:r>
              <a:rPr dirty="0">
                <a:latin typeface="Courier"/>
              </a:rPr>
              <a:t> unspecified
## 3      119 119_Udyawer_etal_2016 2016  </a:t>
            </a:r>
            <a:r>
              <a:rPr dirty="0" err="1">
                <a:latin typeface="Courier"/>
              </a:rPr>
              <a:t>Hydrophis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curtus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serpentes</a:t>
            </a:r>
            <a:r>
              <a:rPr dirty="0">
                <a:latin typeface="Courier"/>
              </a:rPr>
              <a:t> unspecified
## 4      119 119_Udyawer_etal_2016 2016 </a:t>
            </a:r>
            <a:r>
              <a:rPr dirty="0" err="1">
                <a:latin typeface="Courier"/>
              </a:rPr>
              <a:t>Hydrophis</a:t>
            </a:r>
            <a:r>
              <a:rPr dirty="0">
                <a:latin typeface="Courier"/>
              </a:rPr>
              <a:t> elegans </a:t>
            </a:r>
            <a:r>
              <a:rPr dirty="0" err="1">
                <a:latin typeface="Courier"/>
              </a:rPr>
              <a:t>serpentes</a:t>
            </a:r>
            <a:r>
              <a:rPr dirty="0">
                <a:latin typeface="Courier"/>
              </a:rPr>
              <a:t> unspecified
## 5      119 119_Udyawer_etal_2016 2016 </a:t>
            </a:r>
            <a:r>
              <a:rPr dirty="0" err="1">
                <a:latin typeface="Courier"/>
              </a:rPr>
              <a:t>Hydrophis</a:t>
            </a:r>
            <a:r>
              <a:rPr dirty="0">
                <a:latin typeface="Courier"/>
              </a:rPr>
              <a:t> elegans </a:t>
            </a:r>
            <a:r>
              <a:rPr dirty="0" err="1">
                <a:latin typeface="Courier"/>
              </a:rPr>
              <a:t>serpentes</a:t>
            </a:r>
            <a:r>
              <a:rPr dirty="0">
                <a:latin typeface="Courier"/>
              </a:rPr>
              <a:t> unspecified
## 6      119 119_Udyawer_etal_2016 2016 </a:t>
            </a:r>
            <a:r>
              <a:rPr dirty="0" err="1">
                <a:latin typeface="Courier"/>
              </a:rPr>
              <a:t>Hydrophis</a:t>
            </a:r>
            <a:r>
              <a:rPr dirty="0">
                <a:latin typeface="Courier"/>
              </a:rPr>
              <a:t> elegans </a:t>
            </a:r>
            <a:r>
              <a:rPr dirty="0" err="1">
                <a:latin typeface="Courier"/>
              </a:rPr>
              <a:t>serpentes</a:t>
            </a:r>
            <a:r>
              <a:rPr dirty="0">
                <a:latin typeface="Courier"/>
              </a:rPr>
              <a:t> unspecified
##         Q10 source   lnRR_Q10 V_lnRR_Q10
## 1 0.3257666  Fig1B -1.1215741  0.4596238
## 2 0.1409586  Fig1B -1.9592889  0.3918671
## 3 0.3143272  Fig1B -1.1573207  0.1956786
## 4 0.4602349  Fig1B -0.7760182  0.4986339
## 5 0.2384836  Fig1B -1.4334546  0.3569331
## 6 0.4296305  Fig1B -0.8448297  0.1582664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to interpret?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7286" y="1417639"/>
                <a:ext cx="8419514" cy="4708525"/>
              </a:xfrm>
            </p:spPr>
            <p:txBody>
              <a:bodyPr>
                <a:normAutofit fontScale="62500" lnSpcReduction="20000"/>
              </a:bodyPr>
              <a:lstStyle/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Now we can back-calculate to put on the original Q10 scale. We can than check that this matches the Q10 already in the data</a:t>
                </a:r>
                <a:br>
                  <a:rPr dirty="0"/>
                </a:br>
                <a:r>
                  <a:rPr dirty="0">
                    <a:solidFill>
                      <a:srgbClr val="06287E"/>
                    </a:solidFill>
                    <a:latin typeface="Courier"/>
                  </a:rPr>
                  <a:t>head</a:t>
                </a:r>
                <a:r>
                  <a:rPr dirty="0">
                    <a:latin typeface="Courier"/>
                  </a:rPr>
                  <a:t>(q10_dat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%&gt;%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mutate</a:t>
                </a:r>
                <a:r>
                  <a:rPr dirty="0">
                    <a:latin typeface="Courier"/>
                  </a:rPr>
                  <a:t>(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exp_lnRR_Q10 =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exp</a:t>
                </a:r>
                <a:r>
                  <a:rPr dirty="0">
                    <a:latin typeface="Courier"/>
                  </a:rPr>
                  <a:t>(lnRR_Q10))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%&gt;%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select</a:t>
                </a:r>
                <a:r>
                  <a:rPr dirty="0">
                    <a:latin typeface="Courier"/>
                  </a:rPr>
                  <a:t>(exp_lnRR_Q10, Q10))</a:t>
                </a: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  exp_lnRR_Q10       Q10
## 1    0.3257666 0.3257666
## 2    0.1409586 0.1409586
## 3    0.3143272 0.3143272
## 4    0.4602349 0.4602349
## 5    0.2384836 0.2384836
## 6    0.4296305 0.4296305</a:t>
                </a:r>
              </a:p>
              <a:p>
                <a:pPr marL="0" indent="0">
                  <a:buNone/>
                </a:pPr>
                <a:endParaRPr lang="en-AU" b="1" dirty="0"/>
              </a:p>
              <a:p>
                <a:pPr marL="0" indent="0">
                  <a:buNone/>
                </a:pPr>
                <a:r>
                  <a:rPr b="1" dirty="0"/>
                  <a:t>For the first row of our data we can see that dive duration when temperatures increase by 10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​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b="1" dirty="0"/>
                  <a:t>C is expected to decrease by ~67% (1-0.33)</a:t>
                </a:r>
                <a:r>
                  <a:rPr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7286" y="1417639"/>
                <a:ext cx="8419514" cy="4708525"/>
              </a:xfrm>
              <a:blipFill>
                <a:blip r:embed="rId2"/>
                <a:stretch>
                  <a:fillRect l="-905" t="-1613" r="-1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80E85CE-C529-059D-0112-371109CC802B}"/>
              </a:ext>
            </a:extLst>
          </p:cNvPr>
          <p:cNvSpPr/>
          <p:nvPr/>
        </p:nvSpPr>
        <p:spPr>
          <a:xfrm>
            <a:off x="267286" y="5148775"/>
            <a:ext cx="8553157" cy="6330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to interpret?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7286" y="1417639"/>
                <a:ext cx="8419514" cy="4708525"/>
              </a:xfrm>
            </p:spPr>
            <p:txBody>
              <a:bodyPr>
                <a:normAutofit fontScale="62500" lnSpcReduction="20000"/>
              </a:bodyPr>
              <a:lstStyle/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Now we can back-calculate to put on the original Q10 scale. We can than check that this matches the Q10 already in the data</a:t>
                </a:r>
                <a:br>
                  <a:rPr dirty="0"/>
                </a:br>
                <a:r>
                  <a:rPr dirty="0">
                    <a:solidFill>
                      <a:srgbClr val="06287E"/>
                    </a:solidFill>
                    <a:latin typeface="Courier"/>
                  </a:rPr>
                  <a:t>head</a:t>
                </a:r>
                <a:r>
                  <a:rPr dirty="0">
                    <a:latin typeface="Courier"/>
                  </a:rPr>
                  <a:t>(q10_dat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%&gt;%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mutate</a:t>
                </a:r>
                <a:r>
                  <a:rPr dirty="0">
                    <a:latin typeface="Courier"/>
                  </a:rPr>
                  <a:t>(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exp_lnRR_Q10 =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exp</a:t>
                </a:r>
                <a:r>
                  <a:rPr dirty="0">
                    <a:latin typeface="Courier"/>
                  </a:rPr>
                  <a:t>(lnRR_Q10))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%&gt;%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select</a:t>
                </a:r>
                <a:r>
                  <a:rPr dirty="0">
                    <a:latin typeface="Courier"/>
                  </a:rPr>
                  <a:t>(exp_lnRR_Q10, Q10))</a:t>
                </a: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  exp_lnRR_Q10       Q10
## 1    0.3257666 0.3257666
## 2    0.1409586 0.1409586
## 3    0.3143272 0.3143272
## 4    0.4602349 0.4602349
## 5    0.2384836 0.2384836
## 6    0.4296305 0.4296305</a:t>
                </a:r>
              </a:p>
              <a:p>
                <a:pPr marL="0" indent="0">
                  <a:buNone/>
                </a:pPr>
                <a:endParaRPr lang="en-AU" b="1" dirty="0"/>
              </a:p>
              <a:p>
                <a:pPr marL="0" indent="0" algn="ctr">
                  <a:buNone/>
                </a:pPr>
                <a:r>
                  <a:rPr b="1" dirty="0"/>
                  <a:t>For the </a:t>
                </a:r>
                <a:r>
                  <a:rPr lang="en-AU" b="1" dirty="0"/>
                  <a:t>sixth</a:t>
                </a:r>
                <a:r>
                  <a:rPr b="1" dirty="0"/>
                  <a:t> row of our data we can see that dive duration when temperatures increase by 10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​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b="1" dirty="0"/>
                  <a:t>C is expected to decrease by ~</a:t>
                </a:r>
                <a:r>
                  <a:rPr lang="en-AU" b="1" dirty="0"/>
                  <a:t>5</a:t>
                </a:r>
                <a:r>
                  <a:rPr b="1" dirty="0"/>
                  <a:t>7% (1-0.</a:t>
                </a:r>
                <a:r>
                  <a:rPr lang="en-AU" b="1"/>
                  <a:t>429</a:t>
                </a:r>
                <a:r>
                  <a:rPr b="1"/>
                  <a:t>)</a:t>
                </a:r>
                <a:r>
                  <a:t>.</a:t>
                </a:r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7286" y="1417639"/>
                <a:ext cx="8419514" cy="4708525"/>
              </a:xfrm>
              <a:blipFill>
                <a:blip r:embed="rId2"/>
                <a:stretch>
                  <a:fillRect t="-1613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77010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A31A2-3625-1E6F-9E6E-7D93B5378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B53C5-C7A0-04A3-4799-1069B5585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070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59BA18-8E74-8C44-A538-3B72E8AF9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22" y="1236161"/>
            <a:ext cx="3832447" cy="2014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E66F4F-E4A6-924F-8D59-EBA1FA85F0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95" t="9020" r="23501" b="42484"/>
          <a:stretch/>
        </p:blipFill>
        <p:spPr>
          <a:xfrm>
            <a:off x="1691462" y="3428999"/>
            <a:ext cx="5761075" cy="458660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D25277B-B8AE-F722-1E5E-138BE5A2D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476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we’ll use to code and analyze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4C9F77-30EB-AE38-CDAA-E8351AF5F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604" y="1238892"/>
            <a:ext cx="1588010" cy="18341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7C3566-ABB7-119C-DBF4-87BCF9193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475" y="1236162"/>
            <a:ext cx="1836881" cy="183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458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A4641A-0C80-46D3-9741-DEEF36A7B692}"/>
              </a:ext>
            </a:extLst>
          </p:cNvPr>
          <p:cNvSpPr txBox="1"/>
          <p:nvPr/>
        </p:nvSpPr>
        <p:spPr>
          <a:xfrm>
            <a:off x="2286000" y="19856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Results for correlation data</a:t>
            </a:r>
            <a:endParaRPr lang="en-AU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89A419-6434-4EC0-9743-43C675F34DD8}"/>
              </a:ext>
            </a:extLst>
          </p:cNvPr>
          <p:cNvSpPr/>
          <p:nvPr/>
        </p:nvSpPr>
        <p:spPr>
          <a:xfrm>
            <a:off x="1" y="963038"/>
            <a:ext cx="9144000" cy="5894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3400E37F-53E0-4503-8B8D-8EF4EF01B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797" y="1400486"/>
            <a:ext cx="6946406" cy="502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522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A4641A-0C80-46D3-9741-DEEF36A7B692}"/>
              </a:ext>
            </a:extLst>
          </p:cNvPr>
          <p:cNvSpPr txBox="1"/>
          <p:nvPr/>
        </p:nvSpPr>
        <p:spPr>
          <a:xfrm>
            <a:off x="2286000" y="19856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Results for contrast data</a:t>
            </a:r>
            <a:endParaRPr lang="en-AU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89A419-6434-4EC0-9743-43C675F34DD8}"/>
              </a:ext>
            </a:extLst>
          </p:cNvPr>
          <p:cNvSpPr/>
          <p:nvPr/>
        </p:nvSpPr>
        <p:spPr>
          <a:xfrm>
            <a:off x="1" y="963038"/>
            <a:ext cx="9144000" cy="5894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227CDE1-DD93-47D0-8B02-401469E4C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778" y="1499159"/>
            <a:ext cx="6504445" cy="516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28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B2A65C-ABF1-4941-B46B-3AEEFBC9A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8C6089-AFFF-DC43-8B4F-7EE65C94D312}"/>
              </a:ext>
            </a:extLst>
          </p:cNvPr>
          <p:cNvSpPr/>
          <p:nvPr/>
        </p:nvSpPr>
        <p:spPr>
          <a:xfrm>
            <a:off x="171311" y="3074370"/>
            <a:ext cx="1291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wviechtb.github.io</a:t>
            </a:r>
            <a:r>
              <a:rPr lang="en-US" sz="1200" dirty="0"/>
              <a:t>/</a:t>
            </a:r>
            <a:r>
              <a:rPr lang="en-US" sz="1200" dirty="0" err="1"/>
              <a:t>metafor</a:t>
            </a:r>
            <a:r>
              <a:rPr lang="en-US" sz="1200" dirty="0"/>
              <a:t>/articles/</a:t>
            </a:r>
            <a:r>
              <a:rPr lang="en-US" sz="1200" dirty="0" err="1"/>
              <a:t>pkgdown</a:t>
            </a:r>
            <a:r>
              <a:rPr lang="en-US" sz="1200" dirty="0"/>
              <a:t>/</a:t>
            </a:r>
            <a:r>
              <a:rPr lang="en-US" sz="1200" dirty="0" err="1"/>
              <a:t>diagram.png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86410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C3E8-32F5-FF29-6AB2-4BAB3B8FD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3421"/>
            <a:ext cx="8229600" cy="1143000"/>
          </a:xfrm>
        </p:spPr>
        <p:txBody>
          <a:bodyPr/>
          <a:lstStyle/>
          <a:p>
            <a:r>
              <a:rPr lang="en-US" b="1" dirty="0"/>
              <a:t>What is a meta-analysis?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3F63E1-AA48-D37E-11E2-D331666A5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903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7639</TotalTime>
  <Words>6750</Words>
  <Application>Microsoft Macintosh PowerPoint</Application>
  <PresentationFormat>On-screen Show (4:3)</PresentationFormat>
  <Paragraphs>377</Paragraphs>
  <Slides>71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-apple-system</vt:lpstr>
      <vt:lpstr>Arial</vt:lpstr>
      <vt:lpstr>Calibri</vt:lpstr>
      <vt:lpstr>Cambria Math</vt:lpstr>
      <vt:lpstr>Courier</vt:lpstr>
      <vt:lpstr>Noto Sans</vt:lpstr>
      <vt:lpstr>Office Theme</vt:lpstr>
      <vt:lpstr>PowerPoint Presentation</vt:lpstr>
      <vt:lpstr>Acknowledgements</vt:lpstr>
      <vt:lpstr>What you want to get out of this?</vt:lpstr>
      <vt:lpstr>What we won’t have time to cover…sorry!</vt:lpstr>
      <vt:lpstr>Workshop Overview</vt:lpstr>
      <vt:lpstr>We have a webpage!  </vt:lpstr>
      <vt:lpstr>What we’ll use to code and analyze</vt:lpstr>
      <vt:lpstr>PowerPoint Presentation</vt:lpstr>
      <vt:lpstr>What is a meta-analysis?</vt:lpstr>
      <vt:lpstr>What is a meta-analysis?</vt:lpstr>
      <vt:lpstr>Why do we want to do meta-analysis?</vt:lpstr>
      <vt:lpstr>Why do we want to do meta-analysis?</vt:lpstr>
      <vt:lpstr>But what does this all mean?</vt:lpstr>
      <vt:lpstr>PowerPoint Presentation</vt:lpstr>
      <vt:lpstr>PowerPoint Presentation</vt:lpstr>
      <vt:lpstr>PowerPoint Presentation</vt:lpstr>
      <vt:lpstr>We got money to repeat experiments thousands of times…</vt:lpstr>
      <vt:lpstr>Standard error, standard deviation precision, weights</vt:lpstr>
      <vt:lpstr>PowerPoint Presentation</vt:lpstr>
      <vt:lpstr>PowerPoint Presentation</vt:lpstr>
      <vt:lpstr>But what is an ‘effect size’?</vt:lpstr>
      <vt:lpstr>PowerPoint Presentation</vt:lpstr>
      <vt:lpstr>Different effect size statistics</vt:lpstr>
      <vt:lpstr>PowerPoint Presentation</vt:lpstr>
      <vt:lpstr>Calculation of some common effect statistics…</vt:lpstr>
      <vt:lpstr>What to extract to get ES</vt:lpstr>
      <vt:lpstr>What to extract to get ES</vt:lpstr>
      <vt:lpstr>What to extract to get 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try calculating some effects statistics…</vt:lpstr>
      <vt:lpstr>Back transformation from Zr to r</vt:lpstr>
      <vt:lpstr>Forest plot of the effects</vt:lpstr>
      <vt:lpstr>Forest plot of the effects</vt:lpstr>
      <vt:lpstr>Standardized mean difference, SMD: Hedges’ g</vt:lpstr>
      <vt:lpstr>Sampling (error) variance for Hedges’ d (SMD)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Interchangeability of effect sizes</vt:lpstr>
      <vt:lpstr>PowerPoint Presentation</vt:lpstr>
      <vt:lpstr>PowerPoint Presentation</vt:lpstr>
      <vt:lpstr>PowerPoint Presentation</vt:lpstr>
      <vt:lpstr>Converting back to raw data to understand lnRR</vt:lpstr>
      <vt:lpstr>Remember, all effect size statistics make assumptions… </vt:lpstr>
      <vt:lpstr>Transform raw means and sds….</vt:lpstr>
      <vt:lpstr>Transform raw means and sds….</vt:lpstr>
      <vt:lpstr>Criticisms for meta-analysis (limitations?)</vt:lpstr>
      <vt:lpstr>Mega-silliness</vt:lpstr>
      <vt:lpstr>Are standard effect sizes always appropriate?</vt:lpstr>
      <vt:lpstr>Nuisance heterogeneity </vt:lpstr>
      <vt:lpstr>Nuisance heterogeneity </vt:lpstr>
      <vt:lpstr>‘Nuisance heterogeneity’ </vt:lpstr>
      <vt:lpstr>Some “new” effects sizes with sampling variance approximations…</vt:lpstr>
      <vt:lpstr>Some “new” effects sizes with sampling variance approximations…</vt:lpstr>
      <vt:lpstr>We need to turn our equations into functions….</vt:lpstr>
      <vt:lpstr>Let’s do some calculations…</vt:lpstr>
      <vt:lpstr>How to interpret?</vt:lpstr>
      <vt:lpstr>How to interpret?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Macintosh PowerPoint</Application>
  <PresentationFormat>On-screen Show (16:9)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Cambria Math</vt:lpstr>
      <vt:lpstr>Courier</vt:lpstr>
      <vt:lpstr>Office Theme</vt:lpstr>
      <vt:lpstr>Meta-analysis in Comparative Physiology: A brief introduction to effect sizes and meta-analytic modelling</vt:lpstr>
      <vt:lpstr>What is meta-analysis?</vt:lpstr>
      <vt:lpstr>PowerPoint Presentation</vt:lpstr>
      <vt:lpstr>Slide with Bullets</vt:lpstr>
      <vt:lpstr>Slide with R Output</vt:lpstr>
      <vt:lpstr>Slide with 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Meta-analysis in Comparative Physiology: A brief introduction to effect sizes and meta-analytic modelling</dc:title>
  <dc:creator>Daniel W.A Noble, Nicholis Wu, Essie Rodgers, Patrice Pottier</dc:creator>
  <cp:keywords/>
  <cp:lastModifiedBy>Daniel Noble</cp:lastModifiedBy>
  <cp:revision>174</cp:revision>
  <dcterms:created xsi:type="dcterms:W3CDTF">2022-06-05T22:41:34Z</dcterms:created>
  <dcterms:modified xsi:type="dcterms:W3CDTF">2022-07-07T04:43:52Z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2022-06-06</vt:lpwstr>
  </property>
  <property fmtid="{D5CDD505-2E9C-101B-9397-08002B2CF9AE}" pid="3" name="output">
    <vt:lpwstr/>
  </property>
</Properties>
</file>